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tags/tag1.xml" ContentType="application/vnd.openxmlformats-officedocument.presentationml.tags+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6" r:id="rId1"/>
  </p:sldMasterIdLst>
  <p:notesMasterIdLst>
    <p:notesMasterId r:id="rId33"/>
  </p:notesMasterIdLst>
  <p:sldIdLst>
    <p:sldId id="256" r:id="rId2"/>
    <p:sldId id="674" r:id="rId3"/>
    <p:sldId id="602" r:id="rId4"/>
    <p:sldId id="575" r:id="rId5"/>
    <p:sldId id="767" r:id="rId6"/>
    <p:sldId id="768" r:id="rId7"/>
    <p:sldId id="585" r:id="rId8"/>
    <p:sldId id="700" r:id="rId9"/>
    <p:sldId id="772" r:id="rId10"/>
    <p:sldId id="760" r:id="rId11"/>
    <p:sldId id="754" r:id="rId12"/>
    <p:sldId id="773" r:id="rId13"/>
    <p:sldId id="756" r:id="rId14"/>
    <p:sldId id="757" r:id="rId15"/>
    <p:sldId id="712" r:id="rId16"/>
    <p:sldId id="762" r:id="rId17"/>
    <p:sldId id="761" r:id="rId18"/>
    <p:sldId id="770" r:id="rId19"/>
    <p:sldId id="771" r:id="rId20"/>
    <p:sldId id="659" r:id="rId21"/>
    <p:sldId id="664" r:id="rId22"/>
    <p:sldId id="667" r:id="rId23"/>
    <p:sldId id="668" r:id="rId24"/>
    <p:sldId id="763" r:id="rId25"/>
    <p:sldId id="747" r:id="rId26"/>
    <p:sldId id="636" r:id="rId27"/>
    <p:sldId id="748" r:id="rId28"/>
    <p:sldId id="774" r:id="rId29"/>
    <p:sldId id="775" r:id="rId30"/>
    <p:sldId id="729" r:id="rId31"/>
    <p:sldId id="765"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660033"/>
    <a:srgbClr val="66FF33"/>
    <a:srgbClr val="003300"/>
    <a:srgbClr val="FF5050"/>
    <a:srgbClr val="FF0066"/>
    <a:srgbClr val="000000"/>
    <a:srgbClr val="006600"/>
  </p:clrMru>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autoAdjust="0"/>
    <p:restoredTop sz="87479" autoAdjust="0"/>
  </p:normalViewPr>
  <p:slideViewPr>
    <p:cSldViewPr>
      <p:cViewPr>
        <p:scale>
          <a:sx n="60" d="100"/>
          <a:sy n="60" d="100"/>
        </p:scale>
        <p:origin x="-1434" y="-27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1092"/>
    </p:cViewPr>
  </p:sorterViewPr>
  <p:notesViewPr>
    <p:cSldViewPr>
      <p:cViewPr>
        <p:scale>
          <a:sx n="80" d="100"/>
          <a:sy n="80" d="100"/>
        </p:scale>
        <p:origin x="-2058" y="1062"/>
      </p:cViewPr>
      <p:guideLst>
        <p:guide orient="horz" pos="2880"/>
        <p:guide pos="2160"/>
      </p:guideLst>
    </p:cSldViewPr>
  </p:notes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75DCE61-FC96-4AD0-B6FC-5A111D1EA066}" type="doc">
      <dgm:prSet loTypeId="urn:microsoft.com/office/officeart/2005/8/layout/orgChart1" loCatId="hierarchy" qsTypeId="urn:microsoft.com/office/officeart/2005/8/quickstyle/3d1" qsCatId="3D" csTypeId="urn:microsoft.com/office/officeart/2005/8/colors/accent1_2" csCatId="accent1" phldr="1"/>
      <dgm:spPr/>
      <dgm:t>
        <a:bodyPr/>
        <a:lstStyle/>
        <a:p>
          <a:endParaRPr lang="en-US"/>
        </a:p>
      </dgm:t>
    </dgm:pt>
    <dgm:pt modelId="{70AF3E3D-1E63-4525-B67F-BADDFCA07DB4}">
      <dgm:prSet phldrT="[Text]" custT="1"/>
      <dgm:spPr>
        <a:solidFill>
          <a:srgbClr val="660033"/>
        </a:solidFill>
      </dgm:spPr>
      <dgm:t>
        <a:bodyPr/>
        <a:lstStyle/>
        <a:p>
          <a:r>
            <a:rPr lang="en-US" sz="3200" b="1" dirty="0" smtClean="0"/>
            <a:t>RCH-II</a:t>
          </a:r>
          <a:endParaRPr lang="en-US" sz="3200" b="1" dirty="0"/>
        </a:p>
      </dgm:t>
    </dgm:pt>
    <dgm:pt modelId="{00548ED0-41CC-4B40-9FD6-588B8A78CB68}" type="parTrans" cxnId="{802A704F-BFD2-4FAF-915A-B82BE6E3E1A7}">
      <dgm:prSet/>
      <dgm:spPr/>
      <dgm:t>
        <a:bodyPr/>
        <a:lstStyle/>
        <a:p>
          <a:endParaRPr lang="en-US"/>
        </a:p>
      </dgm:t>
    </dgm:pt>
    <dgm:pt modelId="{79403D98-1B73-44A2-9BD4-8072C00FF634}" type="sibTrans" cxnId="{802A704F-BFD2-4FAF-915A-B82BE6E3E1A7}">
      <dgm:prSet/>
      <dgm:spPr/>
      <dgm:t>
        <a:bodyPr/>
        <a:lstStyle/>
        <a:p>
          <a:endParaRPr lang="en-US"/>
        </a:p>
      </dgm:t>
    </dgm:pt>
    <dgm:pt modelId="{A1843625-3FEE-4446-9C21-002ACECF74CA}">
      <dgm:prSet phldrT="[Text]" custT="1"/>
      <dgm:spPr>
        <a:solidFill>
          <a:srgbClr val="7030A0"/>
        </a:solidFill>
      </dgm:spPr>
      <dgm:t>
        <a:bodyPr/>
        <a:lstStyle/>
        <a:p>
          <a:r>
            <a:rPr lang="en-US" sz="2400" b="1" smtClean="0"/>
            <a:t>Family Planning</a:t>
          </a:r>
          <a:endParaRPr lang="en-US" sz="2400" b="1" dirty="0"/>
        </a:p>
      </dgm:t>
    </dgm:pt>
    <dgm:pt modelId="{0D576449-C313-4EDD-9CAC-7C08EDE34DC2}" type="parTrans" cxnId="{4498376D-04EA-4B21-A6C2-389BF73C54EC}">
      <dgm:prSet/>
      <dgm:spPr>
        <a:ln w="50800">
          <a:solidFill>
            <a:srgbClr val="FF5050"/>
          </a:solidFill>
        </a:ln>
      </dgm:spPr>
      <dgm:t>
        <a:bodyPr/>
        <a:lstStyle/>
        <a:p>
          <a:endParaRPr lang="en-US"/>
        </a:p>
      </dgm:t>
    </dgm:pt>
    <dgm:pt modelId="{16C64AB8-0806-4F7E-9F15-3B5184D4686E}" type="sibTrans" cxnId="{4498376D-04EA-4B21-A6C2-389BF73C54EC}">
      <dgm:prSet/>
      <dgm:spPr/>
      <dgm:t>
        <a:bodyPr/>
        <a:lstStyle/>
        <a:p>
          <a:endParaRPr lang="en-US"/>
        </a:p>
      </dgm:t>
    </dgm:pt>
    <dgm:pt modelId="{45033C87-DF87-43FB-A5DE-94C810F7D356}">
      <dgm:prSet phldrT="[Text]" custT="1"/>
      <dgm:spPr>
        <a:solidFill>
          <a:srgbClr val="7030A0"/>
        </a:solidFill>
      </dgm:spPr>
      <dgm:t>
        <a:bodyPr/>
        <a:lstStyle/>
        <a:p>
          <a:r>
            <a:rPr lang="en-US" sz="2400" b="1" dirty="0" smtClean="0"/>
            <a:t>Adolescent Health</a:t>
          </a:r>
          <a:endParaRPr lang="en-US" sz="2400" b="1" dirty="0"/>
        </a:p>
      </dgm:t>
    </dgm:pt>
    <dgm:pt modelId="{69004EB9-8D78-4F83-B476-9250807C147D}" type="parTrans" cxnId="{2977DC4D-A573-4B3C-83BF-27E68E10FF85}">
      <dgm:prSet/>
      <dgm:spPr>
        <a:ln w="69850">
          <a:solidFill>
            <a:srgbClr val="FF5050"/>
          </a:solidFill>
        </a:ln>
      </dgm:spPr>
      <dgm:t>
        <a:bodyPr/>
        <a:lstStyle/>
        <a:p>
          <a:endParaRPr lang="en-US"/>
        </a:p>
      </dgm:t>
    </dgm:pt>
    <dgm:pt modelId="{FAB39433-408C-4F82-A64C-97E20804F54D}" type="sibTrans" cxnId="{2977DC4D-A573-4B3C-83BF-27E68E10FF85}">
      <dgm:prSet/>
      <dgm:spPr/>
      <dgm:t>
        <a:bodyPr/>
        <a:lstStyle/>
        <a:p>
          <a:endParaRPr lang="en-US"/>
        </a:p>
      </dgm:t>
    </dgm:pt>
    <dgm:pt modelId="{4373C893-CF07-41FD-9532-B00495ADBBB6}">
      <dgm:prSet phldrT="[Text]" custT="1"/>
      <dgm:spPr>
        <a:solidFill>
          <a:srgbClr val="7030A0"/>
        </a:solidFill>
      </dgm:spPr>
      <dgm:t>
        <a:bodyPr/>
        <a:lstStyle/>
        <a:p>
          <a:r>
            <a:rPr lang="en-US" sz="2400" b="1" dirty="0" smtClean="0"/>
            <a:t>Control of RTI &amp; STDs</a:t>
          </a:r>
          <a:endParaRPr lang="en-US" sz="2400" b="1" dirty="0"/>
        </a:p>
      </dgm:t>
    </dgm:pt>
    <dgm:pt modelId="{C5F9E90B-3C97-45DB-ACCC-53B7033CB925}" type="parTrans" cxnId="{96AD7DEE-214F-408C-ADF9-C74EE7C1EFBF}">
      <dgm:prSet/>
      <dgm:spPr>
        <a:ln w="69850">
          <a:solidFill>
            <a:srgbClr val="FF5050"/>
          </a:solidFill>
        </a:ln>
      </dgm:spPr>
      <dgm:t>
        <a:bodyPr/>
        <a:lstStyle/>
        <a:p>
          <a:endParaRPr lang="en-US"/>
        </a:p>
      </dgm:t>
    </dgm:pt>
    <dgm:pt modelId="{F33AAACA-7144-4B92-BE94-9C576651CA13}" type="sibTrans" cxnId="{96AD7DEE-214F-408C-ADF9-C74EE7C1EFBF}">
      <dgm:prSet/>
      <dgm:spPr/>
      <dgm:t>
        <a:bodyPr/>
        <a:lstStyle/>
        <a:p>
          <a:endParaRPr lang="en-US"/>
        </a:p>
      </dgm:t>
    </dgm:pt>
    <dgm:pt modelId="{516FA2FF-1FA8-41C3-9BF3-4282E32B475D}">
      <dgm:prSet phldrT="[Text]" custT="1"/>
      <dgm:spPr>
        <a:solidFill>
          <a:srgbClr val="7030A0"/>
        </a:solidFill>
      </dgm:spPr>
      <dgm:t>
        <a:bodyPr/>
        <a:lstStyle/>
        <a:p>
          <a:r>
            <a:rPr lang="en-US" sz="2400" b="1" dirty="0" smtClean="0"/>
            <a:t>Maternal Health</a:t>
          </a:r>
          <a:endParaRPr lang="en-US" sz="2400" b="1" dirty="0"/>
        </a:p>
      </dgm:t>
    </dgm:pt>
    <dgm:pt modelId="{254ED3A5-674C-46F2-908C-82A248D92DB1}" type="parTrans" cxnId="{E0E18000-E562-4FF7-B955-E2E739BE8204}">
      <dgm:prSet/>
      <dgm:spPr>
        <a:ln w="69850">
          <a:solidFill>
            <a:srgbClr val="FF5050"/>
          </a:solidFill>
        </a:ln>
      </dgm:spPr>
      <dgm:t>
        <a:bodyPr/>
        <a:lstStyle/>
        <a:p>
          <a:endParaRPr lang="en-US"/>
        </a:p>
      </dgm:t>
    </dgm:pt>
    <dgm:pt modelId="{3AD4C8DF-1461-480B-AC05-127B6E48B19C}" type="sibTrans" cxnId="{E0E18000-E562-4FF7-B955-E2E739BE8204}">
      <dgm:prSet/>
      <dgm:spPr/>
      <dgm:t>
        <a:bodyPr/>
        <a:lstStyle/>
        <a:p>
          <a:endParaRPr lang="en-US"/>
        </a:p>
      </dgm:t>
    </dgm:pt>
    <dgm:pt modelId="{61A18D11-D272-4883-9F81-AD4375F77A43}">
      <dgm:prSet phldrT="[Text]" custT="1"/>
      <dgm:spPr>
        <a:solidFill>
          <a:srgbClr val="7030A0"/>
        </a:solidFill>
      </dgm:spPr>
      <dgm:t>
        <a:bodyPr/>
        <a:lstStyle/>
        <a:p>
          <a:r>
            <a:rPr lang="en-US" sz="2400" b="1" dirty="0" smtClean="0"/>
            <a:t>Neonatal &amp; Child Health </a:t>
          </a:r>
          <a:endParaRPr lang="en-US" sz="2400" b="1" dirty="0"/>
        </a:p>
      </dgm:t>
    </dgm:pt>
    <dgm:pt modelId="{77550B08-0FAB-44A6-9196-DA39E1A6C8F4}" type="parTrans" cxnId="{8594BD90-25BD-43A7-9E30-FD20A082D52C}">
      <dgm:prSet/>
      <dgm:spPr>
        <a:ln w="50800">
          <a:solidFill>
            <a:srgbClr val="FF5050"/>
          </a:solidFill>
        </a:ln>
      </dgm:spPr>
      <dgm:t>
        <a:bodyPr/>
        <a:lstStyle/>
        <a:p>
          <a:endParaRPr lang="en-US"/>
        </a:p>
      </dgm:t>
    </dgm:pt>
    <dgm:pt modelId="{57FAA781-9CBD-4890-9BE8-B1D8E5932635}" type="sibTrans" cxnId="{8594BD90-25BD-43A7-9E30-FD20A082D52C}">
      <dgm:prSet/>
      <dgm:spPr/>
      <dgm:t>
        <a:bodyPr/>
        <a:lstStyle/>
        <a:p>
          <a:endParaRPr lang="en-US"/>
        </a:p>
      </dgm:t>
    </dgm:pt>
    <dgm:pt modelId="{360046E6-C66D-442A-86D9-09D017E834E4}" type="pres">
      <dgm:prSet presAssocID="{F75DCE61-FC96-4AD0-B6FC-5A111D1EA066}" presName="hierChild1" presStyleCnt="0">
        <dgm:presLayoutVars>
          <dgm:orgChart val="1"/>
          <dgm:chPref val="1"/>
          <dgm:dir/>
          <dgm:animOne val="branch"/>
          <dgm:animLvl val="lvl"/>
          <dgm:resizeHandles/>
        </dgm:presLayoutVars>
      </dgm:prSet>
      <dgm:spPr/>
      <dgm:t>
        <a:bodyPr/>
        <a:lstStyle/>
        <a:p>
          <a:endParaRPr lang="en-US"/>
        </a:p>
      </dgm:t>
    </dgm:pt>
    <dgm:pt modelId="{96B8C69B-3AED-4F98-AA28-EC7CAB001131}" type="pres">
      <dgm:prSet presAssocID="{70AF3E3D-1E63-4525-B67F-BADDFCA07DB4}" presName="hierRoot1" presStyleCnt="0">
        <dgm:presLayoutVars>
          <dgm:hierBranch val="init"/>
        </dgm:presLayoutVars>
      </dgm:prSet>
      <dgm:spPr/>
    </dgm:pt>
    <dgm:pt modelId="{BC342B38-A801-4DCD-8041-961AB4615D4E}" type="pres">
      <dgm:prSet presAssocID="{70AF3E3D-1E63-4525-B67F-BADDFCA07DB4}" presName="rootComposite1" presStyleCnt="0"/>
      <dgm:spPr/>
    </dgm:pt>
    <dgm:pt modelId="{A5837306-33CE-44F8-AE38-33A78C0AEDA2}" type="pres">
      <dgm:prSet presAssocID="{70AF3E3D-1E63-4525-B67F-BADDFCA07DB4}" presName="rootText1" presStyleLbl="node0" presStyleIdx="0" presStyleCnt="1" custScaleX="233640" custScaleY="171205" custLinFactNeighborX="-790" custLinFactNeighborY="-89139">
        <dgm:presLayoutVars>
          <dgm:chPref val="3"/>
        </dgm:presLayoutVars>
      </dgm:prSet>
      <dgm:spPr/>
      <dgm:t>
        <a:bodyPr/>
        <a:lstStyle/>
        <a:p>
          <a:endParaRPr lang="en-US"/>
        </a:p>
      </dgm:t>
    </dgm:pt>
    <dgm:pt modelId="{F20F6EEB-193E-44A5-925D-ED3F5A07F3A5}" type="pres">
      <dgm:prSet presAssocID="{70AF3E3D-1E63-4525-B67F-BADDFCA07DB4}" presName="rootConnector1" presStyleLbl="node1" presStyleIdx="0" presStyleCnt="0"/>
      <dgm:spPr/>
      <dgm:t>
        <a:bodyPr/>
        <a:lstStyle/>
        <a:p>
          <a:endParaRPr lang="en-US"/>
        </a:p>
      </dgm:t>
    </dgm:pt>
    <dgm:pt modelId="{7BF34D62-6464-415A-BD0D-849BC57DB7D9}" type="pres">
      <dgm:prSet presAssocID="{70AF3E3D-1E63-4525-B67F-BADDFCA07DB4}" presName="hierChild2" presStyleCnt="0"/>
      <dgm:spPr/>
    </dgm:pt>
    <dgm:pt modelId="{9491031C-4AC0-4CA9-A886-66786271857A}" type="pres">
      <dgm:prSet presAssocID="{254ED3A5-674C-46F2-908C-82A248D92DB1}" presName="Name37" presStyleLbl="parChTrans1D2" presStyleIdx="0" presStyleCnt="5"/>
      <dgm:spPr/>
      <dgm:t>
        <a:bodyPr/>
        <a:lstStyle/>
        <a:p>
          <a:endParaRPr lang="en-US"/>
        </a:p>
      </dgm:t>
    </dgm:pt>
    <dgm:pt modelId="{B4FAE827-EF66-4314-9831-0CF8873A7541}" type="pres">
      <dgm:prSet presAssocID="{516FA2FF-1FA8-41C3-9BF3-4282E32B475D}" presName="hierRoot2" presStyleCnt="0">
        <dgm:presLayoutVars>
          <dgm:hierBranch val="init"/>
        </dgm:presLayoutVars>
      </dgm:prSet>
      <dgm:spPr/>
    </dgm:pt>
    <dgm:pt modelId="{3FD979EC-9163-42D0-A75E-782BB188C834}" type="pres">
      <dgm:prSet presAssocID="{516FA2FF-1FA8-41C3-9BF3-4282E32B475D}" presName="rootComposite" presStyleCnt="0"/>
      <dgm:spPr/>
    </dgm:pt>
    <dgm:pt modelId="{940A31C1-01E7-4E40-A960-EE275715CF06}" type="pres">
      <dgm:prSet presAssocID="{516FA2FF-1FA8-41C3-9BF3-4282E32B475D}" presName="rootText" presStyleLbl="node2" presStyleIdx="0" presStyleCnt="5" custScaleY="237382" custLinFactNeighborX="-50" custLinFactNeighborY="75579">
        <dgm:presLayoutVars>
          <dgm:chPref val="3"/>
        </dgm:presLayoutVars>
      </dgm:prSet>
      <dgm:spPr/>
      <dgm:t>
        <a:bodyPr/>
        <a:lstStyle/>
        <a:p>
          <a:endParaRPr lang="en-US"/>
        </a:p>
      </dgm:t>
    </dgm:pt>
    <dgm:pt modelId="{172C3FCB-4BE4-401C-B3D6-9E2FDD5260A7}" type="pres">
      <dgm:prSet presAssocID="{516FA2FF-1FA8-41C3-9BF3-4282E32B475D}" presName="rootConnector" presStyleLbl="node2" presStyleIdx="0" presStyleCnt="5"/>
      <dgm:spPr/>
      <dgm:t>
        <a:bodyPr/>
        <a:lstStyle/>
        <a:p>
          <a:endParaRPr lang="en-US"/>
        </a:p>
      </dgm:t>
    </dgm:pt>
    <dgm:pt modelId="{B39A010C-44AF-4E40-BBB9-3C2FADF9427E}" type="pres">
      <dgm:prSet presAssocID="{516FA2FF-1FA8-41C3-9BF3-4282E32B475D}" presName="hierChild4" presStyleCnt="0"/>
      <dgm:spPr/>
    </dgm:pt>
    <dgm:pt modelId="{DBD6D272-440D-4567-B634-F1EC00916C88}" type="pres">
      <dgm:prSet presAssocID="{516FA2FF-1FA8-41C3-9BF3-4282E32B475D}" presName="hierChild5" presStyleCnt="0"/>
      <dgm:spPr/>
    </dgm:pt>
    <dgm:pt modelId="{368C9788-5692-4954-9B0E-0B23CF81B288}" type="pres">
      <dgm:prSet presAssocID="{77550B08-0FAB-44A6-9196-DA39E1A6C8F4}" presName="Name37" presStyleLbl="parChTrans1D2" presStyleIdx="1" presStyleCnt="5"/>
      <dgm:spPr/>
      <dgm:t>
        <a:bodyPr/>
        <a:lstStyle/>
        <a:p>
          <a:endParaRPr lang="en-US"/>
        </a:p>
      </dgm:t>
    </dgm:pt>
    <dgm:pt modelId="{39E809F3-B4A8-4D17-A117-77C6AC645BE7}" type="pres">
      <dgm:prSet presAssocID="{61A18D11-D272-4883-9F81-AD4375F77A43}" presName="hierRoot2" presStyleCnt="0">
        <dgm:presLayoutVars>
          <dgm:hierBranch val="init"/>
        </dgm:presLayoutVars>
      </dgm:prSet>
      <dgm:spPr/>
    </dgm:pt>
    <dgm:pt modelId="{715145AA-39D0-4468-AE86-CFE1E3B7A5B9}" type="pres">
      <dgm:prSet presAssocID="{61A18D11-D272-4883-9F81-AD4375F77A43}" presName="rootComposite" presStyleCnt="0"/>
      <dgm:spPr/>
    </dgm:pt>
    <dgm:pt modelId="{31FF007F-FF40-48D1-A383-DD77DAA36C31}" type="pres">
      <dgm:prSet presAssocID="{61A18D11-D272-4883-9F81-AD4375F77A43}" presName="rootText" presStyleLbl="node2" presStyleIdx="1" presStyleCnt="5" custScaleY="243422" custLinFactNeighborX="-3158" custLinFactNeighborY="75579">
        <dgm:presLayoutVars>
          <dgm:chPref val="3"/>
        </dgm:presLayoutVars>
      </dgm:prSet>
      <dgm:spPr/>
      <dgm:t>
        <a:bodyPr/>
        <a:lstStyle/>
        <a:p>
          <a:endParaRPr lang="en-US"/>
        </a:p>
      </dgm:t>
    </dgm:pt>
    <dgm:pt modelId="{B6F8CF0B-158C-4FC6-8229-DADBFF926F2B}" type="pres">
      <dgm:prSet presAssocID="{61A18D11-D272-4883-9F81-AD4375F77A43}" presName="rootConnector" presStyleLbl="node2" presStyleIdx="1" presStyleCnt="5"/>
      <dgm:spPr/>
      <dgm:t>
        <a:bodyPr/>
        <a:lstStyle/>
        <a:p>
          <a:endParaRPr lang="en-US"/>
        </a:p>
      </dgm:t>
    </dgm:pt>
    <dgm:pt modelId="{B19B71AD-B1EC-4655-A984-4A8330B0F840}" type="pres">
      <dgm:prSet presAssocID="{61A18D11-D272-4883-9F81-AD4375F77A43}" presName="hierChild4" presStyleCnt="0"/>
      <dgm:spPr/>
    </dgm:pt>
    <dgm:pt modelId="{A72F601D-CA45-4AB6-B571-8E96299D916A}" type="pres">
      <dgm:prSet presAssocID="{61A18D11-D272-4883-9F81-AD4375F77A43}" presName="hierChild5" presStyleCnt="0"/>
      <dgm:spPr/>
    </dgm:pt>
    <dgm:pt modelId="{F8F5F608-6D11-429B-8D67-26F91A70248E}" type="pres">
      <dgm:prSet presAssocID="{0D576449-C313-4EDD-9CAC-7C08EDE34DC2}" presName="Name37" presStyleLbl="parChTrans1D2" presStyleIdx="2" presStyleCnt="5"/>
      <dgm:spPr/>
      <dgm:t>
        <a:bodyPr/>
        <a:lstStyle/>
        <a:p>
          <a:endParaRPr lang="en-US"/>
        </a:p>
      </dgm:t>
    </dgm:pt>
    <dgm:pt modelId="{47DF93CE-32C2-4502-B97A-3120DA05651E}" type="pres">
      <dgm:prSet presAssocID="{A1843625-3FEE-4446-9C21-002ACECF74CA}" presName="hierRoot2" presStyleCnt="0">
        <dgm:presLayoutVars>
          <dgm:hierBranch val="init"/>
        </dgm:presLayoutVars>
      </dgm:prSet>
      <dgm:spPr/>
    </dgm:pt>
    <dgm:pt modelId="{33668257-AC78-4EB6-BF8F-D6051BE60391}" type="pres">
      <dgm:prSet presAssocID="{A1843625-3FEE-4446-9C21-002ACECF74CA}" presName="rootComposite" presStyleCnt="0"/>
      <dgm:spPr/>
    </dgm:pt>
    <dgm:pt modelId="{99813946-0837-4099-9469-76AC4E720968}" type="pres">
      <dgm:prSet presAssocID="{A1843625-3FEE-4446-9C21-002ACECF74CA}" presName="rootText" presStyleLbl="node2" presStyleIdx="2" presStyleCnt="5" custScaleY="233600" custLinFactNeighborX="-908" custLinFactNeighborY="75579">
        <dgm:presLayoutVars>
          <dgm:chPref val="3"/>
        </dgm:presLayoutVars>
      </dgm:prSet>
      <dgm:spPr/>
      <dgm:t>
        <a:bodyPr/>
        <a:lstStyle/>
        <a:p>
          <a:endParaRPr lang="en-US"/>
        </a:p>
      </dgm:t>
    </dgm:pt>
    <dgm:pt modelId="{FBDA8DA5-0C2A-438F-BA43-83285C826D04}" type="pres">
      <dgm:prSet presAssocID="{A1843625-3FEE-4446-9C21-002ACECF74CA}" presName="rootConnector" presStyleLbl="node2" presStyleIdx="2" presStyleCnt="5"/>
      <dgm:spPr/>
      <dgm:t>
        <a:bodyPr/>
        <a:lstStyle/>
        <a:p>
          <a:endParaRPr lang="en-US"/>
        </a:p>
      </dgm:t>
    </dgm:pt>
    <dgm:pt modelId="{D2B5CBF6-A2CF-4501-9A3E-28C077F73863}" type="pres">
      <dgm:prSet presAssocID="{A1843625-3FEE-4446-9C21-002ACECF74CA}" presName="hierChild4" presStyleCnt="0"/>
      <dgm:spPr/>
    </dgm:pt>
    <dgm:pt modelId="{7DECFF26-D401-4F84-844A-6E57C130E1A8}" type="pres">
      <dgm:prSet presAssocID="{A1843625-3FEE-4446-9C21-002ACECF74CA}" presName="hierChild5" presStyleCnt="0"/>
      <dgm:spPr/>
    </dgm:pt>
    <dgm:pt modelId="{26681B20-D087-45A6-B853-9707782D6445}" type="pres">
      <dgm:prSet presAssocID="{69004EB9-8D78-4F83-B476-9250807C147D}" presName="Name37" presStyleLbl="parChTrans1D2" presStyleIdx="3" presStyleCnt="5"/>
      <dgm:spPr/>
      <dgm:t>
        <a:bodyPr/>
        <a:lstStyle/>
        <a:p>
          <a:endParaRPr lang="en-US"/>
        </a:p>
      </dgm:t>
    </dgm:pt>
    <dgm:pt modelId="{00D72351-49DD-4F13-A402-4AC372DF54DA}" type="pres">
      <dgm:prSet presAssocID="{45033C87-DF87-43FB-A5DE-94C810F7D356}" presName="hierRoot2" presStyleCnt="0">
        <dgm:presLayoutVars>
          <dgm:hierBranch val="init"/>
        </dgm:presLayoutVars>
      </dgm:prSet>
      <dgm:spPr/>
    </dgm:pt>
    <dgm:pt modelId="{000DA8A4-80FA-4A22-BCCE-DAE6A5246CCD}" type="pres">
      <dgm:prSet presAssocID="{45033C87-DF87-43FB-A5DE-94C810F7D356}" presName="rootComposite" presStyleCnt="0"/>
      <dgm:spPr/>
    </dgm:pt>
    <dgm:pt modelId="{0B4B9E3D-2D40-4DC8-8704-64566B6C7D21}" type="pres">
      <dgm:prSet presAssocID="{45033C87-DF87-43FB-A5DE-94C810F7D356}" presName="rootText" presStyleLbl="node2" presStyleIdx="3" presStyleCnt="5" custScaleX="140157" custScaleY="221523" custLinFactNeighborX="1343" custLinFactNeighborY="75579">
        <dgm:presLayoutVars>
          <dgm:chPref val="3"/>
        </dgm:presLayoutVars>
      </dgm:prSet>
      <dgm:spPr/>
      <dgm:t>
        <a:bodyPr/>
        <a:lstStyle/>
        <a:p>
          <a:endParaRPr lang="en-US"/>
        </a:p>
      </dgm:t>
    </dgm:pt>
    <dgm:pt modelId="{6A9A555A-0B87-4980-A0BD-B1E0197EEBD3}" type="pres">
      <dgm:prSet presAssocID="{45033C87-DF87-43FB-A5DE-94C810F7D356}" presName="rootConnector" presStyleLbl="node2" presStyleIdx="3" presStyleCnt="5"/>
      <dgm:spPr/>
      <dgm:t>
        <a:bodyPr/>
        <a:lstStyle/>
        <a:p>
          <a:endParaRPr lang="en-US"/>
        </a:p>
      </dgm:t>
    </dgm:pt>
    <dgm:pt modelId="{9BC22E45-F796-498D-A470-BC5928DA3E7F}" type="pres">
      <dgm:prSet presAssocID="{45033C87-DF87-43FB-A5DE-94C810F7D356}" presName="hierChild4" presStyleCnt="0"/>
      <dgm:spPr/>
    </dgm:pt>
    <dgm:pt modelId="{3D2A9290-64DA-42B9-91A7-BC15983ECCC0}" type="pres">
      <dgm:prSet presAssocID="{45033C87-DF87-43FB-A5DE-94C810F7D356}" presName="hierChild5" presStyleCnt="0"/>
      <dgm:spPr/>
    </dgm:pt>
    <dgm:pt modelId="{DE9801CB-FD58-48A7-8028-56C6BF151E5E}" type="pres">
      <dgm:prSet presAssocID="{C5F9E90B-3C97-45DB-ACCC-53B7033CB925}" presName="Name37" presStyleLbl="parChTrans1D2" presStyleIdx="4" presStyleCnt="5"/>
      <dgm:spPr/>
      <dgm:t>
        <a:bodyPr/>
        <a:lstStyle/>
        <a:p>
          <a:endParaRPr lang="en-US"/>
        </a:p>
      </dgm:t>
    </dgm:pt>
    <dgm:pt modelId="{BE4C927B-9281-4B2D-B874-A1178160BA41}" type="pres">
      <dgm:prSet presAssocID="{4373C893-CF07-41FD-9532-B00495ADBBB6}" presName="hierRoot2" presStyleCnt="0">
        <dgm:presLayoutVars>
          <dgm:hierBranch val="init"/>
        </dgm:presLayoutVars>
      </dgm:prSet>
      <dgm:spPr/>
    </dgm:pt>
    <dgm:pt modelId="{7D677F9D-E8B5-452E-A9C6-206523F4BE8D}" type="pres">
      <dgm:prSet presAssocID="{4373C893-CF07-41FD-9532-B00495ADBBB6}" presName="rootComposite" presStyleCnt="0"/>
      <dgm:spPr/>
    </dgm:pt>
    <dgm:pt modelId="{68417C8A-0EB6-48A7-A3E5-7A1434F0A023}" type="pres">
      <dgm:prSet presAssocID="{4373C893-CF07-41FD-9532-B00495ADBBB6}" presName="rootText" presStyleLbl="node2" presStyleIdx="4" presStyleCnt="5" custScaleY="223778" custLinFactNeighborX="-1766" custLinFactNeighborY="75579">
        <dgm:presLayoutVars>
          <dgm:chPref val="3"/>
        </dgm:presLayoutVars>
      </dgm:prSet>
      <dgm:spPr/>
      <dgm:t>
        <a:bodyPr/>
        <a:lstStyle/>
        <a:p>
          <a:endParaRPr lang="en-US"/>
        </a:p>
      </dgm:t>
    </dgm:pt>
    <dgm:pt modelId="{425EA5B2-A52C-46AF-9B4D-935058E606B0}" type="pres">
      <dgm:prSet presAssocID="{4373C893-CF07-41FD-9532-B00495ADBBB6}" presName="rootConnector" presStyleLbl="node2" presStyleIdx="4" presStyleCnt="5"/>
      <dgm:spPr/>
      <dgm:t>
        <a:bodyPr/>
        <a:lstStyle/>
        <a:p>
          <a:endParaRPr lang="en-US"/>
        </a:p>
      </dgm:t>
    </dgm:pt>
    <dgm:pt modelId="{1EE68E48-F43F-4FCE-958D-2A8018E3CEDE}" type="pres">
      <dgm:prSet presAssocID="{4373C893-CF07-41FD-9532-B00495ADBBB6}" presName="hierChild4" presStyleCnt="0"/>
      <dgm:spPr/>
    </dgm:pt>
    <dgm:pt modelId="{0D220AE0-B2B7-4A7B-80F1-F1128CEEB789}" type="pres">
      <dgm:prSet presAssocID="{4373C893-CF07-41FD-9532-B00495ADBBB6}" presName="hierChild5" presStyleCnt="0"/>
      <dgm:spPr/>
    </dgm:pt>
    <dgm:pt modelId="{47B0647C-616C-4B89-AFB8-8A25E368D01F}" type="pres">
      <dgm:prSet presAssocID="{70AF3E3D-1E63-4525-B67F-BADDFCA07DB4}" presName="hierChild3" presStyleCnt="0"/>
      <dgm:spPr/>
    </dgm:pt>
  </dgm:ptLst>
  <dgm:cxnLst>
    <dgm:cxn modelId="{8594BD90-25BD-43A7-9E30-FD20A082D52C}" srcId="{70AF3E3D-1E63-4525-B67F-BADDFCA07DB4}" destId="{61A18D11-D272-4883-9F81-AD4375F77A43}" srcOrd="1" destOrd="0" parTransId="{77550B08-0FAB-44A6-9196-DA39E1A6C8F4}" sibTransId="{57FAA781-9CBD-4890-9BE8-B1D8E5932635}"/>
    <dgm:cxn modelId="{ACF9BB86-B157-4DC0-81CD-EE8CF77ED650}" type="presOf" srcId="{70AF3E3D-1E63-4525-B67F-BADDFCA07DB4}" destId="{F20F6EEB-193E-44A5-925D-ED3F5A07F3A5}" srcOrd="1" destOrd="0" presId="urn:microsoft.com/office/officeart/2005/8/layout/orgChart1"/>
    <dgm:cxn modelId="{70550AA2-6986-4219-8C16-E7EFB260813A}" type="presOf" srcId="{4373C893-CF07-41FD-9532-B00495ADBBB6}" destId="{425EA5B2-A52C-46AF-9B4D-935058E606B0}" srcOrd="1" destOrd="0" presId="urn:microsoft.com/office/officeart/2005/8/layout/orgChart1"/>
    <dgm:cxn modelId="{96AD7DEE-214F-408C-ADF9-C74EE7C1EFBF}" srcId="{70AF3E3D-1E63-4525-B67F-BADDFCA07DB4}" destId="{4373C893-CF07-41FD-9532-B00495ADBBB6}" srcOrd="4" destOrd="0" parTransId="{C5F9E90B-3C97-45DB-ACCC-53B7033CB925}" sibTransId="{F33AAACA-7144-4B92-BE94-9C576651CA13}"/>
    <dgm:cxn modelId="{28E899AC-3E35-4C9A-AFD9-719678EE781C}" type="presOf" srcId="{A1843625-3FEE-4446-9C21-002ACECF74CA}" destId="{99813946-0837-4099-9469-76AC4E720968}" srcOrd="0" destOrd="0" presId="urn:microsoft.com/office/officeart/2005/8/layout/orgChart1"/>
    <dgm:cxn modelId="{93F4E552-F875-463E-B967-B2912B88C6B8}" type="presOf" srcId="{0D576449-C313-4EDD-9CAC-7C08EDE34DC2}" destId="{F8F5F608-6D11-429B-8D67-26F91A70248E}" srcOrd="0" destOrd="0" presId="urn:microsoft.com/office/officeart/2005/8/layout/orgChart1"/>
    <dgm:cxn modelId="{C050CBD5-DF11-47A6-92DE-4A9965831857}" type="presOf" srcId="{70AF3E3D-1E63-4525-B67F-BADDFCA07DB4}" destId="{A5837306-33CE-44F8-AE38-33A78C0AEDA2}" srcOrd="0" destOrd="0" presId="urn:microsoft.com/office/officeart/2005/8/layout/orgChart1"/>
    <dgm:cxn modelId="{97D5F357-43F3-497B-8E0D-75CB731517D4}" type="presOf" srcId="{69004EB9-8D78-4F83-B476-9250807C147D}" destId="{26681B20-D087-45A6-B853-9707782D6445}" srcOrd="0" destOrd="0" presId="urn:microsoft.com/office/officeart/2005/8/layout/orgChart1"/>
    <dgm:cxn modelId="{4498376D-04EA-4B21-A6C2-389BF73C54EC}" srcId="{70AF3E3D-1E63-4525-B67F-BADDFCA07DB4}" destId="{A1843625-3FEE-4446-9C21-002ACECF74CA}" srcOrd="2" destOrd="0" parTransId="{0D576449-C313-4EDD-9CAC-7C08EDE34DC2}" sibTransId="{16C64AB8-0806-4F7E-9F15-3B5184D4686E}"/>
    <dgm:cxn modelId="{802A704F-BFD2-4FAF-915A-B82BE6E3E1A7}" srcId="{F75DCE61-FC96-4AD0-B6FC-5A111D1EA066}" destId="{70AF3E3D-1E63-4525-B67F-BADDFCA07DB4}" srcOrd="0" destOrd="0" parTransId="{00548ED0-41CC-4B40-9FD6-588B8A78CB68}" sibTransId="{79403D98-1B73-44A2-9BD4-8072C00FF634}"/>
    <dgm:cxn modelId="{1AA81064-89F6-4669-A19B-1E0414363D5D}" type="presOf" srcId="{F75DCE61-FC96-4AD0-B6FC-5A111D1EA066}" destId="{360046E6-C66D-442A-86D9-09D017E834E4}" srcOrd="0" destOrd="0" presId="urn:microsoft.com/office/officeart/2005/8/layout/orgChart1"/>
    <dgm:cxn modelId="{E0E18000-E562-4FF7-B955-E2E739BE8204}" srcId="{70AF3E3D-1E63-4525-B67F-BADDFCA07DB4}" destId="{516FA2FF-1FA8-41C3-9BF3-4282E32B475D}" srcOrd="0" destOrd="0" parTransId="{254ED3A5-674C-46F2-908C-82A248D92DB1}" sibTransId="{3AD4C8DF-1461-480B-AC05-127B6E48B19C}"/>
    <dgm:cxn modelId="{C036D2A2-86D2-43E0-87DC-EB37E8765740}" type="presOf" srcId="{516FA2FF-1FA8-41C3-9BF3-4282E32B475D}" destId="{172C3FCB-4BE4-401C-B3D6-9E2FDD5260A7}" srcOrd="1" destOrd="0" presId="urn:microsoft.com/office/officeart/2005/8/layout/orgChart1"/>
    <dgm:cxn modelId="{04628073-46C1-44D5-BFE3-801B3E53661C}" type="presOf" srcId="{4373C893-CF07-41FD-9532-B00495ADBBB6}" destId="{68417C8A-0EB6-48A7-A3E5-7A1434F0A023}" srcOrd="0" destOrd="0" presId="urn:microsoft.com/office/officeart/2005/8/layout/orgChart1"/>
    <dgm:cxn modelId="{2977DC4D-A573-4B3C-83BF-27E68E10FF85}" srcId="{70AF3E3D-1E63-4525-B67F-BADDFCA07DB4}" destId="{45033C87-DF87-43FB-A5DE-94C810F7D356}" srcOrd="3" destOrd="0" parTransId="{69004EB9-8D78-4F83-B476-9250807C147D}" sibTransId="{FAB39433-408C-4F82-A64C-97E20804F54D}"/>
    <dgm:cxn modelId="{65CB1937-FEC2-4ED6-863F-C503B1B9DAF9}" type="presOf" srcId="{61A18D11-D272-4883-9F81-AD4375F77A43}" destId="{31FF007F-FF40-48D1-A383-DD77DAA36C31}" srcOrd="0" destOrd="0" presId="urn:microsoft.com/office/officeart/2005/8/layout/orgChart1"/>
    <dgm:cxn modelId="{DA904438-F5BD-4077-9D31-C5231DD29480}" type="presOf" srcId="{254ED3A5-674C-46F2-908C-82A248D92DB1}" destId="{9491031C-4AC0-4CA9-A886-66786271857A}" srcOrd="0" destOrd="0" presId="urn:microsoft.com/office/officeart/2005/8/layout/orgChart1"/>
    <dgm:cxn modelId="{BFC74E12-81EB-4925-9D08-11D2A8432BB4}" type="presOf" srcId="{45033C87-DF87-43FB-A5DE-94C810F7D356}" destId="{0B4B9E3D-2D40-4DC8-8704-64566B6C7D21}" srcOrd="0" destOrd="0" presId="urn:microsoft.com/office/officeart/2005/8/layout/orgChart1"/>
    <dgm:cxn modelId="{81A39939-B808-4BB8-A047-20F17F3ED6BB}" type="presOf" srcId="{61A18D11-D272-4883-9F81-AD4375F77A43}" destId="{B6F8CF0B-158C-4FC6-8229-DADBFF926F2B}" srcOrd="1" destOrd="0" presId="urn:microsoft.com/office/officeart/2005/8/layout/orgChart1"/>
    <dgm:cxn modelId="{EA86B027-1372-48D3-AAE2-5CD843D94435}" type="presOf" srcId="{C5F9E90B-3C97-45DB-ACCC-53B7033CB925}" destId="{DE9801CB-FD58-48A7-8028-56C6BF151E5E}" srcOrd="0" destOrd="0" presId="urn:microsoft.com/office/officeart/2005/8/layout/orgChart1"/>
    <dgm:cxn modelId="{708F13CE-73C9-44F9-B054-5963375E7095}" type="presOf" srcId="{77550B08-0FAB-44A6-9196-DA39E1A6C8F4}" destId="{368C9788-5692-4954-9B0E-0B23CF81B288}" srcOrd="0" destOrd="0" presId="urn:microsoft.com/office/officeart/2005/8/layout/orgChart1"/>
    <dgm:cxn modelId="{F5FE86B7-7FB4-4E82-B3AC-E09AA139CDA1}" type="presOf" srcId="{45033C87-DF87-43FB-A5DE-94C810F7D356}" destId="{6A9A555A-0B87-4980-A0BD-B1E0197EEBD3}" srcOrd="1" destOrd="0" presId="urn:microsoft.com/office/officeart/2005/8/layout/orgChart1"/>
    <dgm:cxn modelId="{6EB58EA7-6075-4AB9-927A-5BE1C8450851}" type="presOf" srcId="{516FA2FF-1FA8-41C3-9BF3-4282E32B475D}" destId="{940A31C1-01E7-4E40-A960-EE275715CF06}" srcOrd="0" destOrd="0" presId="urn:microsoft.com/office/officeart/2005/8/layout/orgChart1"/>
    <dgm:cxn modelId="{23830478-7B49-4318-874B-1C2D4C5A8CA1}" type="presOf" srcId="{A1843625-3FEE-4446-9C21-002ACECF74CA}" destId="{FBDA8DA5-0C2A-438F-BA43-83285C826D04}" srcOrd="1" destOrd="0" presId="urn:microsoft.com/office/officeart/2005/8/layout/orgChart1"/>
    <dgm:cxn modelId="{91783C8C-3D64-480A-9475-9A4ECB8FB639}" type="presParOf" srcId="{360046E6-C66D-442A-86D9-09D017E834E4}" destId="{96B8C69B-3AED-4F98-AA28-EC7CAB001131}" srcOrd="0" destOrd="0" presId="urn:microsoft.com/office/officeart/2005/8/layout/orgChart1"/>
    <dgm:cxn modelId="{3EC7DD2F-D459-4F20-972D-BC0D43026E7D}" type="presParOf" srcId="{96B8C69B-3AED-4F98-AA28-EC7CAB001131}" destId="{BC342B38-A801-4DCD-8041-961AB4615D4E}" srcOrd="0" destOrd="0" presId="urn:microsoft.com/office/officeart/2005/8/layout/orgChart1"/>
    <dgm:cxn modelId="{AF5D5857-5474-42C8-87FF-1773CF91D9E2}" type="presParOf" srcId="{BC342B38-A801-4DCD-8041-961AB4615D4E}" destId="{A5837306-33CE-44F8-AE38-33A78C0AEDA2}" srcOrd="0" destOrd="0" presId="urn:microsoft.com/office/officeart/2005/8/layout/orgChart1"/>
    <dgm:cxn modelId="{8EF33E37-9058-4644-B27A-0079FB6221B8}" type="presParOf" srcId="{BC342B38-A801-4DCD-8041-961AB4615D4E}" destId="{F20F6EEB-193E-44A5-925D-ED3F5A07F3A5}" srcOrd="1" destOrd="0" presId="urn:microsoft.com/office/officeart/2005/8/layout/orgChart1"/>
    <dgm:cxn modelId="{FE1297E7-85BC-4EBC-8984-833076E9A5AA}" type="presParOf" srcId="{96B8C69B-3AED-4F98-AA28-EC7CAB001131}" destId="{7BF34D62-6464-415A-BD0D-849BC57DB7D9}" srcOrd="1" destOrd="0" presId="urn:microsoft.com/office/officeart/2005/8/layout/orgChart1"/>
    <dgm:cxn modelId="{9C3162D8-30F1-4218-9849-C681AF17D563}" type="presParOf" srcId="{7BF34D62-6464-415A-BD0D-849BC57DB7D9}" destId="{9491031C-4AC0-4CA9-A886-66786271857A}" srcOrd="0" destOrd="0" presId="urn:microsoft.com/office/officeart/2005/8/layout/orgChart1"/>
    <dgm:cxn modelId="{F6793B86-549D-40E8-B11C-2EC3984EF9B3}" type="presParOf" srcId="{7BF34D62-6464-415A-BD0D-849BC57DB7D9}" destId="{B4FAE827-EF66-4314-9831-0CF8873A7541}" srcOrd="1" destOrd="0" presId="urn:microsoft.com/office/officeart/2005/8/layout/orgChart1"/>
    <dgm:cxn modelId="{C034F917-8D1F-4D58-ADAA-768F60F2B76C}" type="presParOf" srcId="{B4FAE827-EF66-4314-9831-0CF8873A7541}" destId="{3FD979EC-9163-42D0-A75E-782BB188C834}" srcOrd="0" destOrd="0" presId="urn:microsoft.com/office/officeart/2005/8/layout/orgChart1"/>
    <dgm:cxn modelId="{D7F9149C-C9EF-4F29-A9FC-ECE2E88D0C54}" type="presParOf" srcId="{3FD979EC-9163-42D0-A75E-782BB188C834}" destId="{940A31C1-01E7-4E40-A960-EE275715CF06}" srcOrd="0" destOrd="0" presId="urn:microsoft.com/office/officeart/2005/8/layout/orgChart1"/>
    <dgm:cxn modelId="{0001CD5C-DA3C-4BB6-9212-F2C859EB16F8}" type="presParOf" srcId="{3FD979EC-9163-42D0-A75E-782BB188C834}" destId="{172C3FCB-4BE4-401C-B3D6-9E2FDD5260A7}" srcOrd="1" destOrd="0" presId="urn:microsoft.com/office/officeart/2005/8/layout/orgChart1"/>
    <dgm:cxn modelId="{6F1162C6-B5BD-4DD7-94E1-D481C5B9DF05}" type="presParOf" srcId="{B4FAE827-EF66-4314-9831-0CF8873A7541}" destId="{B39A010C-44AF-4E40-BBB9-3C2FADF9427E}" srcOrd="1" destOrd="0" presId="urn:microsoft.com/office/officeart/2005/8/layout/orgChart1"/>
    <dgm:cxn modelId="{DB935706-5F8C-48D1-97F2-610F336970EB}" type="presParOf" srcId="{B4FAE827-EF66-4314-9831-0CF8873A7541}" destId="{DBD6D272-440D-4567-B634-F1EC00916C88}" srcOrd="2" destOrd="0" presId="urn:microsoft.com/office/officeart/2005/8/layout/orgChart1"/>
    <dgm:cxn modelId="{CFBFF434-8079-43A1-965F-9D6325F87291}" type="presParOf" srcId="{7BF34D62-6464-415A-BD0D-849BC57DB7D9}" destId="{368C9788-5692-4954-9B0E-0B23CF81B288}" srcOrd="2" destOrd="0" presId="urn:microsoft.com/office/officeart/2005/8/layout/orgChart1"/>
    <dgm:cxn modelId="{2C1F2D57-35C3-4039-B4BE-7316070505EE}" type="presParOf" srcId="{7BF34D62-6464-415A-BD0D-849BC57DB7D9}" destId="{39E809F3-B4A8-4D17-A117-77C6AC645BE7}" srcOrd="3" destOrd="0" presId="urn:microsoft.com/office/officeart/2005/8/layout/orgChart1"/>
    <dgm:cxn modelId="{D0AE0037-858B-4E9D-9D7A-85232A254C84}" type="presParOf" srcId="{39E809F3-B4A8-4D17-A117-77C6AC645BE7}" destId="{715145AA-39D0-4468-AE86-CFE1E3B7A5B9}" srcOrd="0" destOrd="0" presId="urn:microsoft.com/office/officeart/2005/8/layout/orgChart1"/>
    <dgm:cxn modelId="{FF1BEC32-30BD-49A3-97F3-255B144D0334}" type="presParOf" srcId="{715145AA-39D0-4468-AE86-CFE1E3B7A5B9}" destId="{31FF007F-FF40-48D1-A383-DD77DAA36C31}" srcOrd="0" destOrd="0" presId="urn:microsoft.com/office/officeart/2005/8/layout/orgChart1"/>
    <dgm:cxn modelId="{52322772-8D3E-4844-83C6-5F2EDD8B4F59}" type="presParOf" srcId="{715145AA-39D0-4468-AE86-CFE1E3B7A5B9}" destId="{B6F8CF0B-158C-4FC6-8229-DADBFF926F2B}" srcOrd="1" destOrd="0" presId="urn:microsoft.com/office/officeart/2005/8/layout/orgChart1"/>
    <dgm:cxn modelId="{11914815-CAC2-4250-A700-3BDA18AE921E}" type="presParOf" srcId="{39E809F3-B4A8-4D17-A117-77C6AC645BE7}" destId="{B19B71AD-B1EC-4655-A984-4A8330B0F840}" srcOrd="1" destOrd="0" presId="urn:microsoft.com/office/officeart/2005/8/layout/orgChart1"/>
    <dgm:cxn modelId="{062C5E8D-EAC4-4C81-AC22-B1AF7C106154}" type="presParOf" srcId="{39E809F3-B4A8-4D17-A117-77C6AC645BE7}" destId="{A72F601D-CA45-4AB6-B571-8E96299D916A}" srcOrd="2" destOrd="0" presId="urn:microsoft.com/office/officeart/2005/8/layout/orgChart1"/>
    <dgm:cxn modelId="{EDE5CD66-877C-4FC8-ACB0-0685B12BBFA3}" type="presParOf" srcId="{7BF34D62-6464-415A-BD0D-849BC57DB7D9}" destId="{F8F5F608-6D11-429B-8D67-26F91A70248E}" srcOrd="4" destOrd="0" presId="urn:microsoft.com/office/officeart/2005/8/layout/orgChart1"/>
    <dgm:cxn modelId="{12AA039A-4A85-4489-AD2F-11DC6164DBD3}" type="presParOf" srcId="{7BF34D62-6464-415A-BD0D-849BC57DB7D9}" destId="{47DF93CE-32C2-4502-B97A-3120DA05651E}" srcOrd="5" destOrd="0" presId="urn:microsoft.com/office/officeart/2005/8/layout/orgChart1"/>
    <dgm:cxn modelId="{CAF77681-C28D-4FEA-9EA5-9418344B9F61}" type="presParOf" srcId="{47DF93CE-32C2-4502-B97A-3120DA05651E}" destId="{33668257-AC78-4EB6-BF8F-D6051BE60391}" srcOrd="0" destOrd="0" presId="urn:microsoft.com/office/officeart/2005/8/layout/orgChart1"/>
    <dgm:cxn modelId="{F6EF5650-2237-4A4A-8C4F-E8B8A4F6D2D6}" type="presParOf" srcId="{33668257-AC78-4EB6-BF8F-D6051BE60391}" destId="{99813946-0837-4099-9469-76AC4E720968}" srcOrd="0" destOrd="0" presId="urn:microsoft.com/office/officeart/2005/8/layout/orgChart1"/>
    <dgm:cxn modelId="{81860F15-3CC2-4BFA-8715-01D399CED716}" type="presParOf" srcId="{33668257-AC78-4EB6-BF8F-D6051BE60391}" destId="{FBDA8DA5-0C2A-438F-BA43-83285C826D04}" srcOrd="1" destOrd="0" presId="urn:microsoft.com/office/officeart/2005/8/layout/orgChart1"/>
    <dgm:cxn modelId="{7E89059D-53DC-4E0B-88AD-4114FE416773}" type="presParOf" srcId="{47DF93CE-32C2-4502-B97A-3120DA05651E}" destId="{D2B5CBF6-A2CF-4501-9A3E-28C077F73863}" srcOrd="1" destOrd="0" presId="urn:microsoft.com/office/officeart/2005/8/layout/orgChart1"/>
    <dgm:cxn modelId="{00CE2185-3A95-4E10-BD99-3621D5DDFD0D}" type="presParOf" srcId="{47DF93CE-32C2-4502-B97A-3120DA05651E}" destId="{7DECFF26-D401-4F84-844A-6E57C130E1A8}" srcOrd="2" destOrd="0" presId="urn:microsoft.com/office/officeart/2005/8/layout/orgChart1"/>
    <dgm:cxn modelId="{D24D7CE7-7EF2-470E-BFEC-1FC043811786}" type="presParOf" srcId="{7BF34D62-6464-415A-BD0D-849BC57DB7D9}" destId="{26681B20-D087-45A6-B853-9707782D6445}" srcOrd="6" destOrd="0" presId="urn:microsoft.com/office/officeart/2005/8/layout/orgChart1"/>
    <dgm:cxn modelId="{7708D9F9-8A3C-4165-AABB-A4742D7284CA}" type="presParOf" srcId="{7BF34D62-6464-415A-BD0D-849BC57DB7D9}" destId="{00D72351-49DD-4F13-A402-4AC372DF54DA}" srcOrd="7" destOrd="0" presId="urn:microsoft.com/office/officeart/2005/8/layout/orgChart1"/>
    <dgm:cxn modelId="{013FCE9E-2B53-4A9F-9D11-2B731D2F0A60}" type="presParOf" srcId="{00D72351-49DD-4F13-A402-4AC372DF54DA}" destId="{000DA8A4-80FA-4A22-BCCE-DAE6A5246CCD}" srcOrd="0" destOrd="0" presId="urn:microsoft.com/office/officeart/2005/8/layout/orgChart1"/>
    <dgm:cxn modelId="{01DF3CC4-4062-4D7B-869D-6F0DD0DEE56B}" type="presParOf" srcId="{000DA8A4-80FA-4A22-BCCE-DAE6A5246CCD}" destId="{0B4B9E3D-2D40-4DC8-8704-64566B6C7D21}" srcOrd="0" destOrd="0" presId="urn:microsoft.com/office/officeart/2005/8/layout/orgChart1"/>
    <dgm:cxn modelId="{645AC77C-D31F-4243-93CD-5175CD051CAB}" type="presParOf" srcId="{000DA8A4-80FA-4A22-BCCE-DAE6A5246CCD}" destId="{6A9A555A-0B87-4980-A0BD-B1E0197EEBD3}" srcOrd="1" destOrd="0" presId="urn:microsoft.com/office/officeart/2005/8/layout/orgChart1"/>
    <dgm:cxn modelId="{8A067F46-8F20-4752-B5F2-DAD408703D60}" type="presParOf" srcId="{00D72351-49DD-4F13-A402-4AC372DF54DA}" destId="{9BC22E45-F796-498D-A470-BC5928DA3E7F}" srcOrd="1" destOrd="0" presId="urn:microsoft.com/office/officeart/2005/8/layout/orgChart1"/>
    <dgm:cxn modelId="{35B54012-E4E9-41BC-A717-60D1F76D0103}" type="presParOf" srcId="{00D72351-49DD-4F13-A402-4AC372DF54DA}" destId="{3D2A9290-64DA-42B9-91A7-BC15983ECCC0}" srcOrd="2" destOrd="0" presId="urn:microsoft.com/office/officeart/2005/8/layout/orgChart1"/>
    <dgm:cxn modelId="{C9777A66-3374-417D-9A8F-387026581061}" type="presParOf" srcId="{7BF34D62-6464-415A-BD0D-849BC57DB7D9}" destId="{DE9801CB-FD58-48A7-8028-56C6BF151E5E}" srcOrd="8" destOrd="0" presId="urn:microsoft.com/office/officeart/2005/8/layout/orgChart1"/>
    <dgm:cxn modelId="{5311C138-5190-46C0-8AD0-316A5CD211E4}" type="presParOf" srcId="{7BF34D62-6464-415A-BD0D-849BC57DB7D9}" destId="{BE4C927B-9281-4B2D-B874-A1178160BA41}" srcOrd="9" destOrd="0" presId="urn:microsoft.com/office/officeart/2005/8/layout/orgChart1"/>
    <dgm:cxn modelId="{3D3DEC7E-44B7-4B95-9500-3C1BCBE83EEC}" type="presParOf" srcId="{BE4C927B-9281-4B2D-B874-A1178160BA41}" destId="{7D677F9D-E8B5-452E-A9C6-206523F4BE8D}" srcOrd="0" destOrd="0" presId="urn:microsoft.com/office/officeart/2005/8/layout/orgChart1"/>
    <dgm:cxn modelId="{1006DE2F-6D92-42CF-9444-7E87E6495111}" type="presParOf" srcId="{7D677F9D-E8B5-452E-A9C6-206523F4BE8D}" destId="{68417C8A-0EB6-48A7-A3E5-7A1434F0A023}" srcOrd="0" destOrd="0" presId="urn:microsoft.com/office/officeart/2005/8/layout/orgChart1"/>
    <dgm:cxn modelId="{3C986D2B-A47A-4B9F-B581-2FDD4462FA43}" type="presParOf" srcId="{7D677F9D-E8B5-452E-A9C6-206523F4BE8D}" destId="{425EA5B2-A52C-46AF-9B4D-935058E606B0}" srcOrd="1" destOrd="0" presId="urn:microsoft.com/office/officeart/2005/8/layout/orgChart1"/>
    <dgm:cxn modelId="{5DFC74F4-8D88-4A5D-A46A-E9EC85DC65AA}" type="presParOf" srcId="{BE4C927B-9281-4B2D-B874-A1178160BA41}" destId="{1EE68E48-F43F-4FCE-958D-2A8018E3CEDE}" srcOrd="1" destOrd="0" presId="urn:microsoft.com/office/officeart/2005/8/layout/orgChart1"/>
    <dgm:cxn modelId="{CDAA7417-CB32-40B0-A8EF-1459D67EB53B}" type="presParOf" srcId="{BE4C927B-9281-4B2D-B874-A1178160BA41}" destId="{0D220AE0-B2B7-4A7B-80F1-F1128CEEB789}" srcOrd="2" destOrd="0" presId="urn:microsoft.com/office/officeart/2005/8/layout/orgChart1"/>
    <dgm:cxn modelId="{A9773665-C754-42D7-B679-33B8986710F4}" type="presParOf" srcId="{96B8C69B-3AED-4F98-AA28-EC7CAB001131}" destId="{47B0647C-616C-4B89-AFB8-8A25E368D01F}"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1">
  <dgm:title val=""/>
  <dgm:desc val=""/>
  <dgm:catLst>
    <dgm:cat type="3D" pri="11100"/>
  </dgm:catLst>
  <dgm:scene3d>
    <a:camera prst="orthographicFront"/>
    <a:lightRig rig="threePt" dir="t"/>
  </dgm:scene3d>
  <dgm:styleLbl name="node0">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vennNode1">
    <dgm:scene3d>
      <a:camera prst="orthographicFront"/>
      <a:lightRig rig="flat" dir="t"/>
    </dgm:scene3d>
    <dgm:sp3d prstMaterial="plastic">
      <a:bevelT w="120900" h="88900"/>
      <a:bevelB w="88900" h="31750" prst="angle"/>
    </dgm:sp3d>
    <dgm:txPr/>
    <dgm:style>
      <a:lnRef idx="0">
        <a:scrgbClr r="0" g="0" b="0"/>
      </a:lnRef>
      <a:fillRef idx="1">
        <a:scrgbClr r="0" g="0" b="0"/>
      </a:fillRef>
      <a:effectRef idx="1">
        <a:scrgbClr r="0" g="0" b="0"/>
      </a:effectRef>
      <a:fontRef idx="minor">
        <a:schemeClr val="tx1"/>
      </a:fontRef>
    </dgm:style>
  </dgm:styleLbl>
  <dgm:styleLbl name="alignNode1">
    <dgm:scene3d>
      <a:camera prst="orthographicFront"/>
      <a:lightRig rig="flat" dir="t"/>
    </dgm:scene3d>
    <dgm:sp3d prstMaterial="plastic">
      <a:bevelT w="120900" h="88900"/>
      <a:bevelB w="88900" h="31750" prst="angle"/>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flat" dir="t"/>
    </dgm:scene3d>
    <dgm:sp3d prstMaterial="plastic">
      <a:bevelT w="120900" h="88900"/>
      <a:bevelB w="88900" h="31750" prst="angle"/>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node4">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fgImgPlace1">
    <dgm:scene3d>
      <a:camera prst="orthographicFront"/>
      <a:lightRig rig="flat" dir="t"/>
    </dgm:scene3d>
    <dgm:sp3d z="1270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alignImgPlace1">
    <dgm:scene3d>
      <a:camera prst="orthographicFront"/>
      <a:lightRig rig="flat" dir="t"/>
    </dgm:scene3d>
    <dgm:sp3d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bgImgPlace1">
    <dgm:scene3d>
      <a:camera prst="orthographicFront"/>
      <a:lightRig rig="flat" dir="t"/>
    </dgm:scene3d>
    <dgm:sp3d z="-190500" prstMaterial="plastic">
      <a:bevelT w="88900" h="88900"/>
      <a:bevelB w="88900" h="31750" prst="angle"/>
    </dgm:sp3d>
    <dgm:txPr/>
    <dgm:style>
      <a:lnRef idx="0">
        <a:scrgbClr r="0" g="0" b="0"/>
      </a:lnRef>
      <a:fillRef idx="3">
        <a:scrgbClr r="0" g="0" b="0"/>
      </a:fillRef>
      <a:effectRef idx="2">
        <a:scrgbClr r="0" g="0" b="0"/>
      </a:effectRef>
      <a:fontRef idx="minor"/>
    </dgm:style>
  </dgm:styleLbl>
  <dgm:styleLbl name="sibTrans2D1">
    <dgm:scene3d>
      <a:camera prst="orthographicFront"/>
      <a:lightRig rig="flat" dir="t"/>
    </dgm:scene3d>
    <dgm:sp3d z="-80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flat" dir="t"/>
    </dgm:scene3d>
    <dgm:sp3d z="1270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flat" dir="t"/>
    </dgm:scene3d>
    <dgm:sp3d z="-190500" prstMaterial="plastic">
      <a:bevelT w="50800" h="50800"/>
      <a:bevelB w="25400" h="25400" prst="angle"/>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fla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1">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2">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asst3">
    <dgm:scene3d>
      <a:camera prst="orthographicFront"/>
      <a:lightRig rig="flat" dir="t"/>
    </dgm:scene3d>
    <dgm:sp3d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1">
    <dgm:scene3d>
      <a:camera prst="orthographicFront"/>
      <a:lightRig rig="flat" dir="t"/>
    </dgm:scene3d>
    <dgm:sp3d z="-10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2">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3">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flat" dir="t"/>
    </dgm:scene3d>
    <dgm:sp3d z="-60000" prstMaterial="plastic">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flat" dir="t"/>
    </dgm:scene3d>
    <dgm:sp3d prstMaterial="matte"/>
    <dgm:txPr/>
    <dgm:style>
      <a:lnRef idx="2">
        <a:scrgbClr r="0" g="0" b="0"/>
      </a:lnRef>
      <a:fillRef idx="0">
        <a:scrgbClr r="0" g="0" b="0"/>
      </a:fillRef>
      <a:effectRef idx="0">
        <a:scrgbClr r="0" g="0" b="0"/>
      </a:effectRef>
      <a:fontRef idx="minor"/>
    </dgm:style>
  </dgm:styleLbl>
  <dgm:styleLbl name="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con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tr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F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flat" dir="t"/>
    </dgm:scene3d>
    <dgm:sp3d extrusionH="12700" prstMaterial="plastic">
      <a:bevelT w="50800" h="50800"/>
    </dgm:sp3d>
    <dgm:txPr/>
    <dgm:style>
      <a:lnRef idx="1">
        <a:scrgbClr r="0" g="0" b="0"/>
      </a:lnRef>
      <a:fillRef idx="1">
        <a:scrgbClr r="0" g="0" b="0"/>
      </a:fillRef>
      <a:effectRef idx="2">
        <a:scrgbClr r="0" g="0" b="0"/>
      </a:effectRef>
      <a:fontRef idx="minor"/>
    </dgm:style>
  </dgm:styleLbl>
  <dgm:styleLbl name="bgAccFollowNode1">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0">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2">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3">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fgAcc4">
    <dgm:scene3d>
      <a:camera prst="orthographicFront"/>
      <a:lightRig rig="flat" dir="t"/>
    </dgm:scene3d>
    <dgm:sp3d z="190500" extrusionH="12700" prstMaterial="plastic">
      <a:bevelT w="50800" h="50800"/>
    </dgm:sp3d>
    <dgm:txPr/>
    <dgm:style>
      <a:lnRef idx="1">
        <a:scrgbClr r="0" g="0" b="0"/>
      </a:lnRef>
      <a:fillRef idx="1">
        <a:scrgbClr r="0" g="0" b="0"/>
      </a:fillRef>
      <a:effectRef idx="2">
        <a:scrgbClr r="0" g="0" b="0"/>
      </a:effectRef>
      <a:fontRef idx="minor"/>
    </dgm:style>
  </dgm:styleLbl>
  <dgm:styleLbl name="bgShp">
    <dgm:scene3d>
      <a:camera prst="orthographicFront"/>
      <a:lightRig rig="flat" dir="t"/>
    </dgm:scene3d>
    <dgm:sp3d z="-190500" extrusionH="12700" prstMaterial="plastic">
      <a:bevelT w="50800" h="50800"/>
    </dgm:sp3d>
    <dgm:txPr/>
    <dgm:style>
      <a:lnRef idx="0">
        <a:scrgbClr r="0" g="0" b="0"/>
      </a:lnRef>
      <a:fillRef idx="3">
        <a:scrgbClr r="0" g="0" b="0"/>
      </a:fillRef>
      <a:effectRef idx="0">
        <a:scrgbClr r="0" g="0" b="0"/>
      </a:effectRef>
      <a:fontRef idx="minor"/>
    </dgm:style>
  </dgm:styleLbl>
  <dgm:styleLbl name="dkBgShp">
    <dgm:scene3d>
      <a:camera prst="orthographicFront"/>
      <a:lightRig rig="flat" dir="t"/>
    </dgm:scene3d>
    <dgm:sp3d z="-190500" extrusionH="12700" prstMaterial="plastic">
      <a:bevelT w="50800" h="50800"/>
    </dgm:sp3d>
    <dgm:txPr/>
    <dgm:style>
      <a:lnRef idx="0">
        <a:scrgbClr r="0" g="0" b="0"/>
      </a:lnRef>
      <a:fillRef idx="2">
        <a:scrgbClr r="0" g="0" b="0"/>
      </a:fillRef>
      <a:effectRef idx="0">
        <a:scrgbClr r="0" g="0" b="0"/>
      </a:effectRef>
      <a:fontRef idx="minor"/>
    </dgm:style>
  </dgm:styleLbl>
  <dgm:styleLbl name="trBgShp">
    <dgm:scene3d>
      <a:camera prst="orthographicFront"/>
      <a:lightRig rig="flat" dir="t"/>
    </dgm:scene3d>
    <dgm:sp3d z="-190500" extrusionH="12700" prstMaterial="matte"/>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z="190500" prstMaterial="plastic">
      <a:bevelT w="120900" h="88900"/>
      <a:bevelB w="88900" h="31750" prst="angle"/>
    </dgm:sp3d>
    <dgm:txPr/>
    <dgm:style>
      <a:lnRef idx="0">
        <a:scrgbClr r="0" g="0" b="0"/>
      </a:lnRef>
      <a:fillRef idx="1">
        <a:scrgbClr r="0" g="0" b="0"/>
      </a:fillRef>
      <a:effectRef idx="3">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E48E4B0-7699-4FD2-AC2B-9086716554F1}" type="datetimeFigureOut">
              <a:rPr lang="en-US" smtClean="0"/>
              <a:pPr/>
              <a:t>21/12/2009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F53F25-2AD5-40F6-A92E-D409C9205F9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None/>
            </a:pPr>
            <a:r>
              <a:rPr lang="en-US" b="1" dirty="0" err="1" smtClean="0">
                <a:solidFill>
                  <a:srgbClr val="FF0000"/>
                </a:solidFill>
              </a:rPr>
              <a:t>BasicEmOC</a:t>
            </a:r>
            <a:endParaRPr lang="en-US" dirty="0" smtClean="0"/>
          </a:p>
          <a:p>
            <a:r>
              <a:rPr lang="en-US" dirty="0" err="1" smtClean="0"/>
              <a:t>Parenteral</a:t>
            </a:r>
            <a:r>
              <a:rPr lang="en-US" dirty="0" smtClean="0"/>
              <a:t> A/B</a:t>
            </a:r>
          </a:p>
          <a:p>
            <a:r>
              <a:rPr lang="en-US" dirty="0" err="1" smtClean="0"/>
              <a:t>Parent.Oxytocics</a:t>
            </a:r>
            <a:endParaRPr lang="en-US" dirty="0" smtClean="0"/>
          </a:p>
          <a:p>
            <a:r>
              <a:rPr lang="en-US" dirty="0" smtClean="0"/>
              <a:t>Anticonvulsants</a:t>
            </a:r>
          </a:p>
          <a:p>
            <a:r>
              <a:rPr lang="en-US" dirty="0" smtClean="0"/>
              <a:t>Digital removal of POC</a:t>
            </a:r>
          </a:p>
          <a:p>
            <a:r>
              <a:rPr lang="en-US" dirty="0" smtClean="0"/>
              <a:t> MRP</a:t>
            </a:r>
          </a:p>
          <a:p>
            <a:r>
              <a:rPr lang="en-US" dirty="0" smtClean="0"/>
              <a:t>Assisted vaginal delivery</a:t>
            </a:r>
          </a:p>
          <a:p>
            <a:endParaRPr lang="en-US" dirty="0" smtClean="0"/>
          </a:p>
          <a:p>
            <a:pPr>
              <a:buNone/>
            </a:pPr>
            <a:r>
              <a:rPr lang="en-US" b="1" dirty="0" err="1" smtClean="0">
                <a:solidFill>
                  <a:srgbClr val="FF0000"/>
                </a:solidFill>
              </a:rPr>
              <a:t>Comp.EmOC</a:t>
            </a:r>
            <a:endParaRPr lang="en-US" b="1" dirty="0" smtClean="0">
              <a:solidFill>
                <a:srgbClr val="FF0000"/>
              </a:solidFill>
            </a:endParaRPr>
          </a:p>
          <a:p>
            <a:r>
              <a:rPr lang="en-US" dirty="0" smtClean="0"/>
              <a:t>All functions of </a:t>
            </a:r>
            <a:r>
              <a:rPr lang="en-US" dirty="0" err="1" smtClean="0"/>
              <a:t>BasicEmOC</a:t>
            </a:r>
            <a:r>
              <a:rPr lang="en-US" dirty="0" smtClean="0"/>
              <a:t> +</a:t>
            </a:r>
          </a:p>
          <a:p>
            <a:r>
              <a:rPr lang="en-US" dirty="0" smtClean="0"/>
              <a:t>Cs sections</a:t>
            </a:r>
          </a:p>
          <a:p>
            <a:r>
              <a:rPr lang="en-US" dirty="0" smtClean="0"/>
              <a:t>Blood transfusion</a:t>
            </a:r>
          </a:p>
          <a:p>
            <a:pPr>
              <a:buNone/>
            </a:pPr>
            <a:endParaRPr lang="en-US" dirty="0" smtClean="0"/>
          </a:p>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the Drugs and Cosmetics Act have been amended and guidelines for these Blood Storage Centers (BSCs), have been prepared and disseminated to the States</a:t>
            </a:r>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Time is an important factor for obstetric emergencies.  Women who undergo deliveries at home and develop complications often find it difficult to be transported to a referral unit.  Under the current RCH </a:t>
            </a:r>
            <a:r>
              <a:rPr lang="en-US" sz="1200" kern="1200" dirty="0" err="1" smtClean="0">
                <a:solidFill>
                  <a:schemeClr val="tx1"/>
                </a:solidFill>
                <a:latin typeface="+mn-lt"/>
                <a:ea typeface="+mn-ea"/>
                <a:cs typeface="+mn-cs"/>
              </a:rPr>
              <a:t>Programme</a:t>
            </a:r>
            <a:r>
              <a:rPr lang="en-US" sz="1200" kern="1200" dirty="0" smtClean="0">
                <a:solidFill>
                  <a:schemeClr val="tx1"/>
                </a:solidFill>
                <a:latin typeface="+mn-lt"/>
                <a:ea typeface="+mn-ea"/>
                <a:cs typeface="+mn-cs"/>
              </a:rPr>
              <a:t> Provision has been made to assist women from indigent families in 25% of the sub-centre in selected States to provide a lump sum corpus fund to </a:t>
            </a:r>
            <a:r>
              <a:rPr lang="en-US" sz="1200" kern="1200" dirty="0" err="1" smtClean="0">
                <a:solidFill>
                  <a:schemeClr val="tx1"/>
                </a:solidFill>
                <a:latin typeface="+mn-lt"/>
                <a:ea typeface="+mn-ea"/>
                <a:cs typeface="+mn-cs"/>
              </a:rPr>
              <a:t>Panchayat</a:t>
            </a:r>
            <a:r>
              <a:rPr lang="en-US" sz="1200" kern="1200" dirty="0" smtClean="0">
                <a:solidFill>
                  <a:schemeClr val="tx1"/>
                </a:solidFill>
                <a:latin typeface="+mn-lt"/>
                <a:ea typeface="+mn-ea"/>
                <a:cs typeface="+mn-cs"/>
              </a:rPr>
              <a:t> through District Family Welfare Officers.  Since 2000-2001, the scheme has been extended to all the States and UTs.  Rs.595.65 </a:t>
            </a:r>
            <a:r>
              <a:rPr lang="en-US" sz="1200" kern="1200" dirty="0" err="1" smtClean="0">
                <a:solidFill>
                  <a:schemeClr val="tx1"/>
                </a:solidFill>
                <a:latin typeface="+mn-lt"/>
                <a:ea typeface="+mn-ea"/>
                <a:cs typeface="+mn-cs"/>
              </a:rPr>
              <a:t>lakhs</a:t>
            </a:r>
            <a:r>
              <a:rPr lang="en-US" sz="1200" kern="1200" dirty="0" smtClean="0">
                <a:solidFill>
                  <a:schemeClr val="tx1"/>
                </a:solidFill>
                <a:latin typeface="+mn-lt"/>
                <a:ea typeface="+mn-ea"/>
                <a:cs typeface="+mn-cs"/>
              </a:rPr>
              <a:t> have been released 16 States based on the proposals received from them.</a:t>
            </a:r>
          </a:p>
          <a:p>
            <a:endParaRPr lang="en-US" dirty="0" smtClean="0"/>
          </a:p>
          <a:p>
            <a:r>
              <a:rPr lang="en-US" sz="1200" b="1" dirty="0" smtClean="0"/>
              <a:t>Three Delays Responsible for </a:t>
            </a:r>
            <a:r>
              <a:rPr lang="en-US" sz="1100" b="1" dirty="0" smtClean="0"/>
              <a:t>Maternal Deaths</a:t>
            </a:r>
            <a:endParaRPr lang="en-US" dirty="0" smtClean="0"/>
          </a:p>
          <a:p>
            <a:pPr marL="609600" indent="-609600" defTabSz="885825">
              <a:lnSpc>
                <a:spcPct val="90000"/>
              </a:lnSpc>
              <a:buClr>
                <a:schemeClr val="tx1"/>
              </a:buClr>
              <a:buFontTx/>
              <a:buAutoNum type="arabicPeriod"/>
            </a:pPr>
            <a:r>
              <a:rPr lang="en-US" sz="2400" b="1" dirty="0" smtClean="0"/>
              <a:t>Delay in deciding to seek care</a:t>
            </a:r>
            <a:r>
              <a:rPr lang="en-US" sz="2400" dirty="0" smtClean="0"/>
              <a:t> (Individual &amp; family)</a:t>
            </a:r>
          </a:p>
          <a:p>
            <a:pPr marL="1343025" lvl="2" indent="-457200" defTabSz="885825">
              <a:lnSpc>
                <a:spcPct val="90000"/>
              </a:lnSpc>
              <a:buClr>
                <a:schemeClr val="tx1"/>
              </a:buClr>
              <a:buFont typeface="Wingdings" pitchFamily="2" charset="2"/>
              <a:buChar char="§"/>
            </a:pPr>
            <a:r>
              <a:rPr lang="en-US" sz="2200" dirty="0" smtClean="0"/>
              <a:t>Lack of understanding of complications</a:t>
            </a:r>
          </a:p>
          <a:p>
            <a:pPr marL="1343025" lvl="2" indent="-457200" defTabSz="885825">
              <a:lnSpc>
                <a:spcPct val="90000"/>
              </a:lnSpc>
              <a:buClr>
                <a:schemeClr val="tx1"/>
              </a:buClr>
              <a:buFont typeface="Wingdings" pitchFamily="2" charset="2"/>
              <a:buChar char="§"/>
            </a:pPr>
            <a:r>
              <a:rPr lang="en-US" sz="2200" dirty="0" smtClean="0"/>
              <a:t>Gender issues, Low status of women</a:t>
            </a:r>
          </a:p>
          <a:p>
            <a:pPr marL="1343025" lvl="2" indent="-457200" defTabSz="885825">
              <a:lnSpc>
                <a:spcPct val="90000"/>
              </a:lnSpc>
              <a:buClr>
                <a:schemeClr val="tx1"/>
              </a:buClr>
              <a:buFont typeface="Wingdings" pitchFamily="2" charset="2"/>
              <a:buChar char="§"/>
            </a:pPr>
            <a:r>
              <a:rPr lang="en-US" sz="2200" dirty="0" smtClean="0"/>
              <a:t>Socio-cultural barriers to seeking care</a:t>
            </a:r>
          </a:p>
          <a:p>
            <a:pPr marL="1343025" lvl="2" indent="-457200" defTabSz="885825">
              <a:lnSpc>
                <a:spcPct val="90000"/>
              </a:lnSpc>
              <a:buClr>
                <a:schemeClr val="tx1"/>
              </a:buClr>
              <a:buFont typeface="Wingdings" pitchFamily="2" charset="2"/>
              <a:buChar char="§"/>
            </a:pPr>
            <a:r>
              <a:rPr lang="en-US" sz="2200" dirty="0" smtClean="0"/>
              <a:t>Poor economic conditions of the family</a:t>
            </a:r>
          </a:p>
          <a:p>
            <a:pPr marL="979488" lvl="1" indent="-533400" defTabSz="885825">
              <a:lnSpc>
                <a:spcPct val="90000"/>
              </a:lnSpc>
              <a:buClr>
                <a:schemeClr val="tx1"/>
              </a:buClr>
              <a:buFont typeface="Wingdings" pitchFamily="2" charset="2"/>
              <a:buChar char="§"/>
            </a:pPr>
            <a:endParaRPr lang="en-US" sz="900" dirty="0" smtClean="0"/>
          </a:p>
          <a:p>
            <a:pPr marL="609600" indent="-609600" defTabSz="885825">
              <a:lnSpc>
                <a:spcPct val="90000"/>
              </a:lnSpc>
              <a:buClr>
                <a:schemeClr val="tx1"/>
              </a:buClr>
              <a:buFontTx/>
              <a:buAutoNum type="arabicPeriod" startAt="2"/>
            </a:pPr>
            <a:r>
              <a:rPr lang="en-US" sz="2400" b="1" dirty="0" smtClean="0"/>
              <a:t>Delay in reaching care</a:t>
            </a:r>
            <a:r>
              <a:rPr lang="en-US" sz="2400" dirty="0" smtClean="0"/>
              <a:t> ( Community &amp; System)</a:t>
            </a:r>
          </a:p>
          <a:p>
            <a:pPr marL="1343025" lvl="2" indent="-457200" defTabSz="885825">
              <a:lnSpc>
                <a:spcPct val="90000"/>
              </a:lnSpc>
              <a:buClr>
                <a:schemeClr val="tx1"/>
              </a:buClr>
              <a:buFont typeface="Wingdings" pitchFamily="2" charset="2"/>
              <a:buChar char="§"/>
            </a:pPr>
            <a:r>
              <a:rPr lang="en-US" sz="2200" dirty="0" smtClean="0"/>
              <a:t>Lack or underutilization of transport funds</a:t>
            </a:r>
          </a:p>
          <a:p>
            <a:pPr marL="1343025" lvl="2" indent="-457200" defTabSz="885825">
              <a:lnSpc>
                <a:spcPct val="90000"/>
              </a:lnSpc>
              <a:buClr>
                <a:schemeClr val="tx1"/>
              </a:buClr>
              <a:buFont typeface="Wingdings" pitchFamily="2" charset="2"/>
              <a:buChar char="§"/>
            </a:pPr>
            <a:r>
              <a:rPr lang="en-US" sz="2200" dirty="0" smtClean="0"/>
              <a:t>Non availability of referral transport in remote places</a:t>
            </a:r>
          </a:p>
          <a:p>
            <a:pPr marL="1343025" lvl="2" indent="-457200" defTabSz="885825">
              <a:lnSpc>
                <a:spcPct val="90000"/>
              </a:lnSpc>
              <a:buClr>
                <a:schemeClr val="tx1"/>
              </a:buClr>
              <a:buFont typeface="Wingdings" pitchFamily="2" charset="2"/>
              <a:buChar char="§"/>
            </a:pPr>
            <a:r>
              <a:rPr lang="en-US" sz="2200" dirty="0" smtClean="0"/>
              <a:t>Lack of communication network</a:t>
            </a:r>
          </a:p>
          <a:p>
            <a:pPr marL="979488" lvl="1" indent="-533400" defTabSz="885825">
              <a:lnSpc>
                <a:spcPct val="90000"/>
              </a:lnSpc>
              <a:buClr>
                <a:schemeClr val="tx1"/>
              </a:buClr>
              <a:buFont typeface="Wingdings" pitchFamily="2" charset="2"/>
              <a:buChar char="§"/>
            </a:pPr>
            <a:endParaRPr lang="en-US" sz="900" dirty="0" smtClean="0"/>
          </a:p>
          <a:p>
            <a:pPr marL="609600" indent="-609600" defTabSz="885825">
              <a:lnSpc>
                <a:spcPct val="90000"/>
              </a:lnSpc>
              <a:buClr>
                <a:schemeClr val="tx1"/>
              </a:buClr>
              <a:buFont typeface="Wingdings" pitchFamily="2" charset="2"/>
              <a:buAutoNum type="arabicPeriod" startAt="2"/>
            </a:pPr>
            <a:r>
              <a:rPr lang="en-US" sz="2400" b="1" dirty="0" smtClean="0"/>
              <a:t>Delay in receiving care</a:t>
            </a:r>
            <a:r>
              <a:rPr lang="en-US" sz="2400" dirty="0" smtClean="0"/>
              <a:t> (System)</a:t>
            </a:r>
          </a:p>
          <a:p>
            <a:pPr marL="1343025" lvl="2" indent="-457200" defTabSz="885825">
              <a:lnSpc>
                <a:spcPct val="90000"/>
              </a:lnSpc>
              <a:buClr>
                <a:schemeClr val="tx1"/>
              </a:buClr>
              <a:buFont typeface="Wingdings" pitchFamily="2" charset="2"/>
              <a:buChar char="§"/>
            </a:pPr>
            <a:r>
              <a:rPr lang="en-US" sz="2200" dirty="0" smtClean="0"/>
              <a:t>Poor facilities, personnel and Supplies</a:t>
            </a:r>
          </a:p>
          <a:p>
            <a:pPr marL="1343025" lvl="2" indent="-457200" defTabSz="885825">
              <a:lnSpc>
                <a:spcPct val="90000"/>
              </a:lnSpc>
              <a:buClr>
                <a:schemeClr val="tx1"/>
              </a:buClr>
              <a:buFont typeface="Wingdings" pitchFamily="2" charset="2"/>
              <a:buChar char="§"/>
            </a:pPr>
            <a:r>
              <a:rPr lang="en-US" sz="2200" dirty="0" smtClean="0"/>
              <a:t>Poorly trained personnel with indifferent attitude</a:t>
            </a:r>
          </a:p>
          <a:p>
            <a:endParaRPr lang="en-US" dirty="0"/>
          </a:p>
        </p:txBody>
      </p:sp>
      <p:sp>
        <p:nvSpPr>
          <p:cNvPr id="4" name="Slide Number Placeholder 3"/>
          <p:cNvSpPr>
            <a:spLocks noGrp="1"/>
          </p:cNvSpPr>
          <p:nvPr>
            <p:ph type="sldNum" sz="quarter" idx="10"/>
          </p:nvPr>
        </p:nvSpPr>
        <p:spPr/>
        <p:txBody>
          <a:bodyPr/>
          <a:lstStyle/>
          <a:p>
            <a:fld id="{DB65E46F-F83A-4829-900A-664E021C82E5}"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pPr>
              <a:buFont typeface="Arial" pitchFamily="34" charset="0"/>
              <a:buChar char="•"/>
            </a:pPr>
            <a:r>
              <a:rPr lang="en-US" sz="2400" dirty="0" smtClean="0">
                <a:latin typeface="Times New Roman" pitchFamily="18" charset="0"/>
                <a:cs typeface="Times New Roman" pitchFamily="18" charset="0"/>
              </a:rPr>
              <a:t>Launched on 9th Feb. 2004 </a:t>
            </a:r>
          </a:p>
          <a:p>
            <a:pPr>
              <a:buFont typeface="Arial" pitchFamily="34" charset="0"/>
              <a:buChar char="•"/>
            </a:pPr>
            <a:r>
              <a:rPr lang="en-US" sz="2400" dirty="0" smtClean="0"/>
              <a:t>A Public Private Partnership with the involvement of Federation of Obstetric and </a:t>
            </a:r>
            <a:r>
              <a:rPr lang="en-US" sz="2400" dirty="0" err="1" smtClean="0"/>
              <a:t>Gynachological</a:t>
            </a:r>
            <a:r>
              <a:rPr lang="en-US" sz="2400" dirty="0" smtClean="0"/>
              <a:t> Society of India and Private Clinics.</a:t>
            </a:r>
            <a:endParaRPr lang="en-US" sz="2400" dirty="0" smtClean="0">
              <a:latin typeface="Times New Roman" pitchFamily="18" charset="0"/>
              <a:cs typeface="Times New Roman" pitchFamily="18" charset="0"/>
            </a:endParaRPr>
          </a:p>
          <a:p>
            <a:pPr>
              <a:buFont typeface="Arial" pitchFamily="34" charset="0"/>
              <a:buChar char="•"/>
            </a:pPr>
            <a:r>
              <a:rPr lang="en-US" sz="2400" dirty="0" smtClean="0">
                <a:latin typeface="Times New Roman" pitchFamily="18" charset="0"/>
                <a:cs typeface="Times New Roman" pitchFamily="18" charset="0"/>
              </a:rPr>
              <a:t>Aim : </a:t>
            </a:r>
          </a:p>
          <a:p>
            <a:pPr lvl="1">
              <a:buFont typeface="Arial" pitchFamily="34" charset="0"/>
              <a:buChar char="•"/>
            </a:pPr>
            <a:r>
              <a:rPr lang="en-US" sz="2000" dirty="0" smtClean="0">
                <a:latin typeface="Times New Roman" pitchFamily="18" charset="0"/>
                <a:cs typeface="Times New Roman" pitchFamily="18" charset="0"/>
              </a:rPr>
              <a:t>To involve and utilize the vast resources of specialists/ trained workforce available in the private sector</a:t>
            </a:r>
          </a:p>
          <a:p>
            <a:pPr lvl="1">
              <a:buFont typeface="Arial" pitchFamily="34" charset="0"/>
              <a:buChar char="•"/>
            </a:pPr>
            <a:r>
              <a:rPr lang="en-US" sz="2000" dirty="0" smtClean="0"/>
              <a:t>The scheme intends to provide free antenatal and postnatal check, counseling on nutrition, breastfeeding, spacing of birth etc.</a:t>
            </a:r>
          </a:p>
          <a:p>
            <a:r>
              <a:rPr lang="en-US" sz="2400" dirty="0" smtClean="0"/>
              <a:t>Any OBG specialist, maternity/Nursing home, and any lady doctor/MBBS doctor providing safe motherhood services can join the scheme</a:t>
            </a:r>
          </a:p>
          <a:p>
            <a:r>
              <a:rPr lang="en-US" sz="2400" dirty="0" smtClean="0"/>
              <a:t>Enrolled ‘</a:t>
            </a:r>
            <a:r>
              <a:rPr lang="en-US" sz="2400" dirty="0" err="1" smtClean="0"/>
              <a:t>Vandematram</a:t>
            </a:r>
            <a:r>
              <a:rPr lang="en-US" sz="2400" dirty="0" smtClean="0"/>
              <a:t>’ doctors will display ‘</a:t>
            </a:r>
            <a:r>
              <a:rPr lang="en-US" sz="2400" dirty="0" err="1" smtClean="0"/>
              <a:t>Vandematram</a:t>
            </a:r>
            <a:r>
              <a:rPr lang="en-US" sz="2400" dirty="0" smtClean="0"/>
              <a:t>’ logo in their clinic</a:t>
            </a:r>
          </a:p>
          <a:p>
            <a:r>
              <a:rPr lang="en-US" sz="2400" dirty="0" smtClean="0"/>
              <a:t>Iron and Folic Acid Tablets, oral pills, TT injections etc. will be provided for free distributions to beneficiaries</a:t>
            </a:r>
          </a:p>
          <a:p>
            <a:endParaRPr lang="en-US" dirty="0"/>
          </a:p>
        </p:txBody>
      </p:sp>
      <p:sp>
        <p:nvSpPr>
          <p:cNvPr id="4" name="Slide Number Placeholder 3"/>
          <p:cNvSpPr>
            <a:spLocks noGrp="1"/>
          </p:cNvSpPr>
          <p:nvPr>
            <p:ph type="sldNum" sz="quarter" idx="10"/>
          </p:nvPr>
        </p:nvSpPr>
        <p:spPr/>
        <p:txBody>
          <a:bodyPr/>
          <a:lstStyle/>
          <a:p>
            <a:fld id="{DB65E46F-F83A-4829-900A-664E021C82E5}"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175848B-5D30-4C7C-AF93-972803A2C08F}" type="slidenum">
              <a:rPr lang="en-US"/>
              <a:pPr/>
              <a:t>14</a:t>
            </a:fld>
            <a:endParaRPr lang="en-US"/>
          </a:p>
        </p:txBody>
      </p:sp>
      <p:sp>
        <p:nvSpPr>
          <p:cNvPr id="245762" name="Rectangle 2"/>
          <p:cNvSpPr>
            <a:spLocks noGrp="1" noRot="1" noChangeAspect="1" noChangeArrowheads="1" noTextEdit="1"/>
          </p:cNvSpPr>
          <p:nvPr>
            <p:ph type="sldImg"/>
          </p:nvPr>
        </p:nvSpPr>
        <p:spPr>
          <a:ln/>
        </p:spPr>
      </p:sp>
      <p:sp>
        <p:nvSpPr>
          <p:cNvPr id="245763" name="Rectangle 3"/>
          <p:cNvSpPr>
            <a:spLocks noGrp="1" noChangeArrowheads="1"/>
          </p:cNvSpPr>
          <p:nvPr>
            <p:ph type="body" idx="1"/>
          </p:nvPr>
        </p:nvSpPr>
        <p:spPr/>
        <p:txBody>
          <a:bodyPr/>
          <a:lstStyle/>
          <a:p>
            <a:r>
              <a:rPr lang="en-US" dirty="0" smtClean="0"/>
              <a:t>  </a:t>
            </a:r>
            <a:endParaRPr lang="en-US" dirty="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tabLst>
                <a:tab pos="1419225" algn="l"/>
              </a:tabLst>
            </a:pPr>
            <a:r>
              <a:rPr lang="en-US" sz="1200" b="1" dirty="0" smtClean="0">
                <a:latin typeface="Times New Roman" pitchFamily="18" charset="0"/>
                <a:cs typeface="Times New Roman" pitchFamily="18" charset="0"/>
              </a:rPr>
              <a:t>Aim:</a:t>
            </a:r>
            <a:r>
              <a:rPr lang="en-US" sz="1200" dirty="0" smtClean="0">
                <a:latin typeface="Times New Roman" pitchFamily="18" charset="0"/>
                <a:cs typeface="Times New Roman" pitchFamily="18" charset="0"/>
              </a:rPr>
              <a:t> To reduce maternal   mortality &amp; morbidity  from unsafe abortion.</a:t>
            </a:r>
          </a:p>
          <a:p>
            <a:pPr>
              <a:buNone/>
            </a:pPr>
            <a:endParaRPr lang="en-US" sz="1200" dirty="0" smtClean="0">
              <a:latin typeface="Times New Roman" pitchFamily="18" charset="0"/>
              <a:cs typeface="Times New Roman" pitchFamily="18" charset="0"/>
            </a:endParaRPr>
          </a:p>
          <a:p>
            <a:r>
              <a:rPr lang="en-US" sz="1200" dirty="0" smtClean="0">
                <a:latin typeface="Times New Roman" pitchFamily="18" charset="0"/>
                <a:cs typeface="Times New Roman" pitchFamily="18" charset="0"/>
              </a:rPr>
              <a:t>Assistance  from central government is in the form of training of manpower,  supply of MTP equipment, Provision for  engaging doctors trained in MTP to visits PHCs on fixed dates to  perform MTP</a:t>
            </a:r>
          </a:p>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BASIC NEWBORN CARE AND </a:t>
            </a:r>
          </a:p>
          <a:p>
            <a:r>
              <a:rPr lang="en-US" sz="1200" b="1" kern="1200" baseline="0" dirty="0" smtClean="0">
                <a:solidFill>
                  <a:schemeClr val="tx1"/>
                </a:solidFill>
                <a:latin typeface="+mn-lt"/>
                <a:ea typeface="+mn-ea"/>
                <a:cs typeface="+mn-cs"/>
              </a:rPr>
              <a:t>RESUSCITATION PROGRAM </a:t>
            </a:r>
          </a:p>
          <a:p>
            <a:r>
              <a:rPr lang="en-US" sz="1200" kern="1200" baseline="0" dirty="0" smtClean="0">
                <a:solidFill>
                  <a:schemeClr val="tx1"/>
                </a:solidFill>
                <a:latin typeface="+mn-lt"/>
                <a:ea typeface="+mn-ea"/>
                <a:cs typeface="+mn-cs"/>
              </a:rPr>
              <a:t>TRAINING MANUAL </a:t>
            </a:r>
          </a:p>
          <a:p>
            <a:r>
              <a:rPr lang="en-US" sz="1200" kern="1200" dirty="0" smtClean="0">
                <a:solidFill>
                  <a:schemeClr val="tx1"/>
                </a:solidFill>
                <a:latin typeface="+mn-lt"/>
                <a:ea typeface="+mn-ea"/>
                <a:cs typeface="+mn-cs"/>
              </a:rPr>
              <a:t>Immunization </a:t>
            </a:r>
            <a:r>
              <a:rPr lang="en-US" sz="1200" kern="1200" dirty="0" err="1" smtClean="0">
                <a:solidFill>
                  <a:schemeClr val="tx1"/>
                </a:solidFill>
                <a:latin typeface="+mn-lt"/>
                <a:ea typeface="+mn-ea"/>
                <a:cs typeface="+mn-cs"/>
              </a:rPr>
              <a:t>programmes</a:t>
            </a:r>
            <a:r>
              <a:rPr lang="en-US" sz="1200" kern="1200" dirty="0" smtClean="0">
                <a:solidFill>
                  <a:schemeClr val="tx1"/>
                </a:solidFill>
                <a:latin typeface="+mn-lt"/>
                <a:ea typeface="+mn-ea"/>
                <a:cs typeface="+mn-cs"/>
              </a:rPr>
              <a:t> aim to reduce mortality and morbidity due to vaccine preventable diseases (VPDs). </a:t>
            </a:r>
          </a:p>
          <a:p>
            <a:endParaRPr lang="en-US" sz="1200" kern="1200" dirty="0" smtClean="0">
              <a:solidFill>
                <a:schemeClr val="tx1"/>
              </a:solidFill>
              <a:latin typeface="+mn-lt"/>
              <a:ea typeface="+mn-ea"/>
              <a:cs typeface="+mn-cs"/>
            </a:endParaRPr>
          </a:p>
          <a:p>
            <a:r>
              <a:rPr lang="en-GB" sz="1200" kern="1200" dirty="0" smtClean="0">
                <a:solidFill>
                  <a:schemeClr val="tx1"/>
                </a:solidFill>
                <a:latin typeface="+mn-lt"/>
                <a:ea typeface="+mn-ea"/>
                <a:cs typeface="+mn-cs"/>
              </a:rPr>
              <a:t>Following the successful global eradication of smallpox in 1975 through effective vaccination programmes and strengthened surveillance, the Expanded Programme on Immunization (EPI) was launched in India in 1978 to control other VPDs. Initially, six diseases were selected: diphtheria, </a:t>
            </a:r>
            <a:r>
              <a:rPr lang="en-GB" sz="1200" kern="1200" dirty="0" err="1" smtClean="0">
                <a:solidFill>
                  <a:schemeClr val="tx1"/>
                </a:solidFill>
                <a:latin typeface="+mn-lt"/>
                <a:ea typeface="+mn-ea"/>
                <a:cs typeface="+mn-cs"/>
              </a:rPr>
              <a:t>pertussis</a:t>
            </a:r>
            <a:r>
              <a:rPr lang="en-GB" sz="1200" kern="1200" dirty="0" smtClean="0">
                <a:solidFill>
                  <a:schemeClr val="tx1"/>
                </a:solidFill>
                <a:latin typeface="+mn-lt"/>
                <a:ea typeface="+mn-ea"/>
                <a:cs typeface="+mn-cs"/>
              </a:rPr>
              <a:t>, tetanus, poliomyelitis, typhoid and childhood tuberculosis. The aim was to cover 80% of all infants.  Subsequently, the programme was universalized and renamed as Universal Immunization Programme (UIP) in 1985. Measles vaccine was included in the programme and typhoid vaccine was discontinued.  The UIP was introduced in a phased manner from 1985 to cover all districts in the country by 1990, targeting all infants with the primary immunization schedule and all pregnant women with Tetanus </a:t>
            </a:r>
            <a:r>
              <a:rPr lang="en-GB" sz="1200" kern="1200" dirty="0" err="1" smtClean="0">
                <a:solidFill>
                  <a:schemeClr val="tx1"/>
                </a:solidFill>
                <a:latin typeface="+mn-lt"/>
                <a:ea typeface="+mn-ea"/>
                <a:cs typeface="+mn-cs"/>
              </a:rPr>
              <a:t>Toxoid</a:t>
            </a:r>
            <a:r>
              <a:rPr lang="en-GB" sz="1200" kern="1200" dirty="0" smtClean="0">
                <a:solidFill>
                  <a:schemeClr val="tx1"/>
                </a:solidFill>
                <a:latin typeface="+mn-lt"/>
                <a:ea typeface="+mn-ea"/>
                <a:cs typeface="+mn-cs"/>
              </a:rPr>
              <a:t> immunization </a:t>
            </a:r>
          </a:p>
          <a:p>
            <a:endParaRPr lang="en-GB" sz="1200" kern="1200" dirty="0" smtClean="0">
              <a:solidFill>
                <a:schemeClr val="tx1"/>
              </a:solidFill>
              <a:latin typeface="+mn-lt"/>
              <a:ea typeface="+mn-ea"/>
              <a:cs typeface="+mn-cs"/>
            </a:endParaRPr>
          </a:p>
          <a:p>
            <a:r>
              <a:rPr lang="en-US" sz="1200" b="1" kern="1200" dirty="0" smtClean="0">
                <a:solidFill>
                  <a:schemeClr val="tx1"/>
                </a:solidFill>
                <a:latin typeface="+mn-lt"/>
                <a:ea typeface="+mn-ea"/>
                <a:cs typeface="+mn-cs"/>
              </a:rPr>
              <a:t>RIMS  SOFTWARE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ROUTINE IMMUNIZATION MONITORING SYSTEM (RIMS) is a computerized implementation, to enter data, generate reports and perform queries. The system is presently developed in Microsoft ACCESS as a standalone CD version. It is user friendly and no special training is required to operate the system. Online system is under development in a different platform using other database and programming tools.</a:t>
            </a:r>
          </a:p>
          <a:p>
            <a:r>
              <a:rPr lang="en-US" sz="1200" kern="1200" dirty="0" smtClean="0">
                <a:solidFill>
                  <a:schemeClr val="tx1"/>
                </a:solidFill>
                <a:latin typeface="+mn-lt"/>
                <a:ea typeface="+mn-ea"/>
                <a:cs typeface="+mn-cs"/>
              </a:rPr>
              <a:t>The data are collected at district level from PHCs /Reporting Units in the standard pre-designed UIP format and entered on five broad categories namely (A) Immunization &amp; Vitamin A, (B) Vaccine Supply, (C) VPD Surveillance, (D) Status of Cold Chain Equipment and (E) AEFI (Adverse Event following immunization).</a:t>
            </a:r>
          </a:p>
          <a:p>
            <a:r>
              <a:rPr lang="en-US" sz="1200" kern="1200" dirty="0" smtClean="0">
                <a:solidFill>
                  <a:schemeClr val="tx1"/>
                </a:solidFill>
                <a:latin typeface="+mn-lt"/>
                <a:ea typeface="+mn-ea"/>
                <a:cs typeface="+mn-cs"/>
              </a:rPr>
              <a:t>The system is capable of performing data analyses and generating useful reports for the use of UPI managers at all levels i.e. district, state and national. RIMS will be very useful tool to monitor UIP program as reports from all the 600 districts will be collected in a short period and then analyzed automatically by the software</a:t>
            </a:r>
          </a:p>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DAF6CEF-14E2-4C97-9857-001B6B72874C}" type="slidenum">
              <a:rPr lang="en-US"/>
              <a:pPr/>
              <a:t>18</a:t>
            </a:fld>
            <a:endParaRPr lang="en-US"/>
          </a:p>
        </p:txBody>
      </p:sp>
      <p:sp>
        <p:nvSpPr>
          <p:cNvPr id="203778" name="Rectangle 2"/>
          <p:cNvSpPr>
            <a:spLocks noGrp="1" noRot="1" noChangeAspect="1" noChangeArrowheads="1" noTextEdit="1"/>
          </p:cNvSpPr>
          <p:nvPr>
            <p:ph type="sldImg"/>
          </p:nvPr>
        </p:nvSpPr>
        <p:spPr>
          <a:ln/>
        </p:spPr>
      </p:sp>
      <p:sp>
        <p:nvSpPr>
          <p:cNvPr id="203779" name="Rectangle 3"/>
          <p:cNvSpPr>
            <a:spLocks noGrp="1" noChangeArrowheads="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200" b="1" dirty="0" smtClean="0"/>
              <a:t>The IMNCI approach is the centrepiece of newborn and child health strategy in RCHI II.  </a:t>
            </a:r>
            <a:endParaRPr lang="en-US" sz="1000" dirty="0" smtClean="0"/>
          </a:p>
          <a:p>
            <a:endParaRPr lang="en-US" sz="1200" b="1"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Integrated Management of Neonatal and Childhood Illness (IMNCI)</a:t>
            </a:r>
          </a:p>
          <a:p>
            <a:r>
              <a:rPr lang="en-US" sz="1200" kern="1200" baseline="0" dirty="0" smtClean="0">
                <a:solidFill>
                  <a:schemeClr val="tx1"/>
                </a:solidFill>
                <a:latin typeface="+mn-lt"/>
                <a:ea typeface="+mn-ea"/>
                <a:cs typeface="+mn-cs"/>
              </a:rPr>
              <a:t>Integrated Management of Childhood Illness (IMCI) strategy, which has already been</a:t>
            </a:r>
          </a:p>
          <a:p>
            <a:r>
              <a:rPr lang="en-US" sz="1200" kern="1200" baseline="0" dirty="0" smtClean="0">
                <a:solidFill>
                  <a:schemeClr val="tx1"/>
                </a:solidFill>
                <a:latin typeface="+mn-lt"/>
                <a:ea typeface="+mn-ea"/>
                <a:cs typeface="+mn-cs"/>
              </a:rPr>
              <a:t>implemented in more than 100 countries all over the globe, encompasses a range of</a:t>
            </a:r>
          </a:p>
          <a:p>
            <a:r>
              <a:rPr lang="en-US" sz="1200" kern="1200" baseline="0" dirty="0" smtClean="0">
                <a:solidFill>
                  <a:schemeClr val="tx1"/>
                </a:solidFill>
                <a:latin typeface="+mn-lt"/>
                <a:ea typeface="+mn-ea"/>
                <a:cs typeface="+mn-cs"/>
              </a:rPr>
              <a:t>interventions to prevent and manage five major childhood illnesses i.e. Acute Respiratory</a:t>
            </a:r>
          </a:p>
          <a:p>
            <a:r>
              <a:rPr lang="en-US" sz="1200" kern="1200" baseline="0" dirty="0" smtClean="0">
                <a:solidFill>
                  <a:schemeClr val="tx1"/>
                </a:solidFill>
                <a:latin typeface="+mn-lt"/>
                <a:ea typeface="+mn-ea"/>
                <a:cs typeface="+mn-cs"/>
              </a:rPr>
              <a:t>Infections, </a:t>
            </a:r>
            <a:r>
              <a:rPr lang="en-US" sz="1200" kern="1200" baseline="0" dirty="0" err="1" smtClean="0">
                <a:solidFill>
                  <a:schemeClr val="tx1"/>
                </a:solidFill>
                <a:latin typeface="+mn-lt"/>
                <a:ea typeface="+mn-ea"/>
                <a:cs typeface="+mn-cs"/>
              </a:rPr>
              <a:t>Diarrhoea</a:t>
            </a:r>
            <a:r>
              <a:rPr lang="en-US" sz="1200" kern="1200" baseline="0" dirty="0" smtClean="0">
                <a:solidFill>
                  <a:schemeClr val="tx1"/>
                </a:solidFill>
                <a:latin typeface="+mn-lt"/>
                <a:ea typeface="+mn-ea"/>
                <a:cs typeface="+mn-cs"/>
              </a:rPr>
              <a:t>, Measles, Malaria and Malnutrition. It focuses on preventive,</a:t>
            </a:r>
          </a:p>
          <a:p>
            <a:r>
              <a:rPr lang="en-US" sz="1200" kern="1200" baseline="0" dirty="0" err="1" smtClean="0">
                <a:solidFill>
                  <a:schemeClr val="tx1"/>
                </a:solidFill>
                <a:latin typeface="+mn-lt"/>
                <a:ea typeface="+mn-ea"/>
                <a:cs typeface="+mn-cs"/>
              </a:rPr>
              <a:t>promotive</a:t>
            </a:r>
            <a:r>
              <a:rPr lang="en-US" sz="1200" kern="1200" baseline="0" dirty="0" smtClean="0">
                <a:solidFill>
                  <a:schemeClr val="tx1"/>
                </a:solidFill>
                <a:latin typeface="+mn-lt"/>
                <a:ea typeface="+mn-ea"/>
                <a:cs typeface="+mn-cs"/>
              </a:rPr>
              <a:t> and curative aspects, </a:t>
            </a:r>
            <a:r>
              <a:rPr lang="en-US" sz="1200" kern="1200" baseline="0" dirty="0" err="1" smtClean="0">
                <a:solidFill>
                  <a:schemeClr val="tx1"/>
                </a:solidFill>
                <a:latin typeface="+mn-lt"/>
                <a:ea typeface="+mn-ea"/>
                <a:cs typeface="+mn-cs"/>
              </a:rPr>
              <a:t>i.e</a:t>
            </a:r>
            <a:r>
              <a:rPr lang="en-US" sz="1200" kern="1200" baseline="0" dirty="0" smtClean="0">
                <a:solidFill>
                  <a:schemeClr val="tx1"/>
                </a:solidFill>
                <a:latin typeface="+mn-lt"/>
                <a:ea typeface="+mn-ea"/>
                <a:cs typeface="+mn-cs"/>
              </a:rPr>
              <a:t> it gives a holistic outlook to the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Government of India recognizes the need to strengthen child health activities in the</a:t>
            </a:r>
          </a:p>
          <a:p>
            <a:r>
              <a:rPr lang="en-US" sz="1200" kern="1200" baseline="0" dirty="0" smtClean="0">
                <a:solidFill>
                  <a:schemeClr val="tx1"/>
                </a:solidFill>
                <a:latin typeface="+mn-lt"/>
                <a:ea typeface="+mn-ea"/>
                <a:cs typeface="+mn-cs"/>
              </a:rPr>
              <a:t>country. In order to do so and introduce IMCI in the country, a Core Group was constituted</a:t>
            </a:r>
          </a:p>
          <a:p>
            <a:r>
              <a:rPr lang="en-US" sz="1200" kern="1200" baseline="0" dirty="0" smtClean="0">
                <a:solidFill>
                  <a:schemeClr val="tx1"/>
                </a:solidFill>
                <a:latin typeface="+mn-lt"/>
                <a:ea typeface="+mn-ea"/>
                <a:cs typeface="+mn-cs"/>
              </a:rPr>
              <a:t>which included representatives from Indian Academy of Pediatrics (IAP), National</a:t>
            </a:r>
          </a:p>
          <a:p>
            <a:r>
              <a:rPr lang="en-US" sz="1200" kern="1200" baseline="0" dirty="0" smtClean="0">
                <a:solidFill>
                  <a:schemeClr val="tx1"/>
                </a:solidFill>
                <a:latin typeface="+mn-lt"/>
                <a:ea typeface="+mn-ea"/>
                <a:cs typeface="+mn-cs"/>
              </a:rPr>
              <a:t>Neonatology Forum of India (NNF), National Anti Malaria Program (NAMP),</a:t>
            </a:r>
          </a:p>
          <a:p>
            <a:r>
              <a:rPr lang="en-US" sz="1200" kern="1200" baseline="0" dirty="0" smtClean="0">
                <a:solidFill>
                  <a:schemeClr val="tx1"/>
                </a:solidFill>
                <a:latin typeface="+mn-lt"/>
                <a:ea typeface="+mn-ea"/>
                <a:cs typeface="+mn-cs"/>
              </a:rPr>
              <a:t>Department of Women and Child Development (DWCD), Child-in-Need Institute (CINI),</a:t>
            </a:r>
          </a:p>
          <a:p>
            <a:r>
              <a:rPr lang="en-US" sz="1200" kern="1200" baseline="0" dirty="0" smtClean="0">
                <a:solidFill>
                  <a:schemeClr val="tx1"/>
                </a:solidFill>
                <a:latin typeface="+mn-lt"/>
                <a:ea typeface="+mn-ea"/>
                <a:cs typeface="+mn-cs"/>
              </a:rPr>
              <a:t>WHO, UNICEF, eminent Pediatricians and Neonatologists, and the representatives from</a:t>
            </a:r>
          </a:p>
          <a:p>
            <a:r>
              <a:rPr lang="en-US" sz="1200" kern="1200" baseline="0" dirty="0" smtClean="0">
                <a:solidFill>
                  <a:schemeClr val="tx1"/>
                </a:solidFill>
                <a:latin typeface="+mn-lt"/>
                <a:ea typeface="+mn-ea"/>
                <a:cs typeface="+mn-cs"/>
              </a:rPr>
              <a:t>Ministry of Health and Family Welfare Government of India. The Adaptation Group</a:t>
            </a:r>
          </a:p>
          <a:p>
            <a:r>
              <a:rPr lang="en-US" sz="1200" kern="1200" baseline="0" dirty="0" smtClean="0">
                <a:solidFill>
                  <a:schemeClr val="tx1"/>
                </a:solidFill>
                <a:latin typeface="+mn-lt"/>
                <a:ea typeface="+mn-ea"/>
                <a:cs typeface="+mn-cs"/>
              </a:rPr>
              <a:t>developed Indian version of IMCI guidelines and renamed it as </a:t>
            </a:r>
            <a:r>
              <a:rPr lang="en-US" sz="1200" b="1" kern="1200" baseline="0" dirty="0" smtClean="0">
                <a:solidFill>
                  <a:schemeClr val="tx1"/>
                </a:solidFill>
                <a:latin typeface="+mn-lt"/>
                <a:ea typeface="+mn-ea"/>
                <a:cs typeface="+mn-cs"/>
              </a:rPr>
              <a:t>Integrated Management</a:t>
            </a:r>
          </a:p>
          <a:p>
            <a:r>
              <a:rPr lang="en-US" sz="1200" b="1" kern="1200" baseline="0" dirty="0" smtClean="0">
                <a:solidFill>
                  <a:schemeClr val="tx1"/>
                </a:solidFill>
                <a:latin typeface="+mn-lt"/>
                <a:ea typeface="+mn-ea"/>
                <a:cs typeface="+mn-cs"/>
              </a:rPr>
              <a:t>of Neonatal and Childhood Illness (IMNCI).</a:t>
            </a:r>
          </a:p>
          <a:p>
            <a:r>
              <a:rPr lang="en-US" sz="1200" kern="1200" baseline="0" dirty="0" smtClean="0">
                <a:solidFill>
                  <a:schemeClr val="tx1"/>
                </a:solidFill>
                <a:latin typeface="+mn-lt"/>
                <a:ea typeface="+mn-ea"/>
                <a:cs typeface="+mn-cs"/>
              </a:rPr>
              <a:t>The major components of this strategy are:</a:t>
            </a:r>
          </a:p>
          <a:p>
            <a:r>
              <a:rPr lang="en-US" sz="1200" kern="1200" baseline="0" dirty="0" smtClean="0">
                <a:solidFill>
                  <a:schemeClr val="tx1"/>
                </a:solidFill>
                <a:latin typeface="+mn-lt"/>
                <a:ea typeface="+mn-ea"/>
                <a:cs typeface="+mn-cs"/>
              </a:rPr>
              <a:t>• Strengthening the skills of the health care workers</a:t>
            </a:r>
          </a:p>
          <a:p>
            <a:r>
              <a:rPr lang="en-US" sz="1200" kern="1200" baseline="0" dirty="0" smtClean="0">
                <a:solidFill>
                  <a:schemeClr val="tx1"/>
                </a:solidFill>
                <a:latin typeface="+mn-lt"/>
                <a:ea typeface="+mn-ea"/>
                <a:cs typeface="+mn-cs"/>
              </a:rPr>
              <a:t>• Strengthening the health care infrastructure</a:t>
            </a:r>
          </a:p>
          <a:p>
            <a:r>
              <a:rPr lang="en-US" sz="1200" kern="1200" baseline="0" dirty="0" smtClean="0">
                <a:solidFill>
                  <a:schemeClr val="tx1"/>
                </a:solidFill>
                <a:latin typeface="+mn-lt"/>
                <a:ea typeface="+mn-ea"/>
                <a:cs typeface="+mn-cs"/>
              </a:rPr>
              <a:t>• Involvement of the community</a:t>
            </a:r>
          </a:p>
          <a:p>
            <a:r>
              <a:rPr lang="en-US" sz="1200" kern="1200" baseline="0" dirty="0" smtClean="0">
                <a:solidFill>
                  <a:schemeClr val="tx1"/>
                </a:solidFill>
                <a:latin typeface="+mn-lt"/>
                <a:ea typeface="+mn-ea"/>
                <a:cs typeface="+mn-cs"/>
              </a:rPr>
              <a:t>The first two components are the facility based IMNCI and the third is the </a:t>
            </a:r>
            <a:r>
              <a:rPr lang="en-US" sz="1200" kern="1200" baseline="0" dirty="0" err="1" smtClean="0">
                <a:solidFill>
                  <a:schemeClr val="tx1"/>
                </a:solidFill>
                <a:latin typeface="+mn-lt"/>
                <a:ea typeface="+mn-ea"/>
                <a:cs typeface="+mn-cs"/>
              </a:rPr>
              <a:t>commnity</a:t>
            </a:r>
            <a:r>
              <a:rPr lang="en-US" sz="1200" kern="1200" baseline="0" dirty="0" smtClean="0">
                <a:solidFill>
                  <a:schemeClr val="tx1"/>
                </a:solidFill>
                <a:latin typeface="+mn-lt"/>
                <a:ea typeface="+mn-ea"/>
                <a:cs typeface="+mn-cs"/>
              </a:rPr>
              <a:t> based</a:t>
            </a:r>
          </a:p>
          <a:p>
            <a:r>
              <a:rPr lang="en-US" sz="1200" kern="1200" baseline="0" dirty="0" smtClean="0">
                <a:solidFill>
                  <a:schemeClr val="tx1"/>
                </a:solidFill>
                <a:latin typeface="+mn-lt"/>
                <a:ea typeface="+mn-ea"/>
                <a:cs typeface="+mn-cs"/>
              </a:rPr>
              <a:t>IMNCI.</a:t>
            </a:r>
          </a:p>
          <a:p>
            <a:r>
              <a:rPr lang="en-US" sz="1200" kern="1200" baseline="0" dirty="0" smtClean="0">
                <a:solidFill>
                  <a:schemeClr val="tx1"/>
                </a:solidFill>
                <a:latin typeface="+mn-lt"/>
                <a:ea typeface="+mn-ea"/>
                <a:cs typeface="+mn-cs"/>
              </a:rPr>
              <a:t>The major highlights of Indian adaptation are:</a:t>
            </a:r>
          </a:p>
          <a:p>
            <a:r>
              <a:rPr lang="en-US" sz="1200" kern="1200" baseline="0" dirty="0" smtClean="0">
                <a:solidFill>
                  <a:schemeClr val="tx1"/>
                </a:solidFill>
                <a:latin typeface="+mn-lt"/>
                <a:ea typeface="+mn-ea"/>
                <a:cs typeface="+mn-cs"/>
              </a:rPr>
              <a:t>• Incorporation of neonatal care as it now constitutes two thirds of infant mortality</a:t>
            </a:r>
          </a:p>
          <a:p>
            <a:r>
              <a:rPr lang="en-US" sz="1200" kern="1200" baseline="0" dirty="0" smtClean="0">
                <a:solidFill>
                  <a:schemeClr val="tx1"/>
                </a:solidFill>
                <a:latin typeface="+mn-lt"/>
                <a:ea typeface="+mn-ea"/>
                <a:cs typeface="+mn-cs"/>
              </a:rPr>
              <a:t>• Inclusion of 0-7 days</a:t>
            </a:r>
          </a:p>
          <a:p>
            <a:r>
              <a:rPr lang="en-US" sz="1200" kern="1200" baseline="0" dirty="0" smtClean="0">
                <a:solidFill>
                  <a:schemeClr val="tx1"/>
                </a:solidFill>
                <a:latin typeface="+mn-lt"/>
                <a:ea typeface="+mn-ea"/>
                <a:cs typeface="+mn-cs"/>
              </a:rPr>
              <a:t>• Incorporating National guidelines on Malaria, Anemia, Vitamin A supplementation</a:t>
            </a:r>
          </a:p>
          <a:p>
            <a:r>
              <a:rPr lang="en-US" sz="1200" kern="1200" baseline="0" dirty="0" smtClean="0">
                <a:solidFill>
                  <a:schemeClr val="tx1"/>
                </a:solidFill>
                <a:latin typeface="+mn-lt"/>
                <a:ea typeface="+mn-ea"/>
                <a:cs typeface="+mn-cs"/>
              </a:rPr>
              <a:t>and Immunization schedule</a:t>
            </a:r>
          </a:p>
          <a:p>
            <a:r>
              <a:rPr lang="en-US" sz="1200" kern="1200" baseline="0" dirty="0" smtClean="0">
                <a:solidFill>
                  <a:schemeClr val="tx1"/>
                </a:solidFill>
                <a:latin typeface="+mn-lt"/>
                <a:ea typeface="+mn-ea"/>
                <a:cs typeface="+mn-cs"/>
              </a:rPr>
              <a:t>• Training schedule reduced from 11 to 8 days</a:t>
            </a:r>
          </a:p>
          <a:p>
            <a:r>
              <a:rPr lang="en-US" sz="1200" kern="1200" baseline="0" dirty="0" smtClean="0">
                <a:solidFill>
                  <a:schemeClr val="tx1"/>
                </a:solidFill>
                <a:latin typeface="+mn-lt"/>
                <a:ea typeface="+mn-ea"/>
                <a:cs typeface="+mn-cs"/>
              </a:rPr>
              <a:t>• Training begins with sick young infant </a:t>
            </a:r>
            <a:r>
              <a:rPr lang="en-US" sz="1200" kern="1200" baseline="0" dirty="0" err="1" smtClean="0">
                <a:solidFill>
                  <a:schemeClr val="tx1"/>
                </a:solidFill>
                <a:latin typeface="+mn-lt"/>
                <a:ea typeface="+mn-ea"/>
                <a:cs typeface="+mn-cs"/>
              </a:rPr>
              <a:t>upto</a:t>
            </a:r>
            <a:r>
              <a:rPr lang="en-US" sz="1200" kern="1200" baseline="0" dirty="0" smtClean="0">
                <a:solidFill>
                  <a:schemeClr val="tx1"/>
                </a:solidFill>
                <a:latin typeface="+mn-lt"/>
                <a:ea typeface="+mn-ea"/>
                <a:cs typeface="+mn-cs"/>
              </a:rPr>
              <a:t> 2 months</a:t>
            </a:r>
          </a:p>
          <a:p>
            <a:r>
              <a:rPr lang="en-US" sz="1200" kern="1200" baseline="0" dirty="0" smtClean="0">
                <a:solidFill>
                  <a:schemeClr val="tx1"/>
                </a:solidFill>
                <a:latin typeface="+mn-lt"/>
                <a:ea typeface="+mn-ea"/>
                <a:cs typeface="+mn-cs"/>
              </a:rPr>
              <a:t>• Proportion of training time devoted to sick young infant and sick child is almost</a:t>
            </a:r>
          </a:p>
          <a:p>
            <a:r>
              <a:rPr lang="en-US" sz="1200" kern="1200" baseline="0" dirty="0" smtClean="0">
                <a:solidFill>
                  <a:schemeClr val="tx1"/>
                </a:solidFill>
                <a:latin typeface="+mn-lt"/>
                <a:ea typeface="+mn-ea"/>
                <a:cs typeface="+mn-cs"/>
              </a:rPr>
              <a:t>equal</a:t>
            </a:r>
          </a:p>
          <a:p>
            <a:r>
              <a:rPr lang="en-US" sz="1200" kern="1200" baseline="0" dirty="0" smtClean="0">
                <a:solidFill>
                  <a:schemeClr val="tx1"/>
                </a:solidFill>
                <a:latin typeface="+mn-lt"/>
                <a:ea typeface="+mn-ea"/>
                <a:cs typeface="+mn-cs"/>
              </a:rPr>
              <a:t>The Government has initiated implementation of the IMNCI strategy in four</a:t>
            </a:r>
          </a:p>
          <a:p>
            <a:r>
              <a:rPr lang="en-US" sz="1200" kern="1200" baseline="0" dirty="0" smtClean="0">
                <a:solidFill>
                  <a:schemeClr val="tx1"/>
                </a:solidFill>
                <a:latin typeface="+mn-lt"/>
                <a:ea typeface="+mn-ea"/>
                <a:cs typeface="+mn-cs"/>
              </a:rPr>
              <a:t>districts each in nine selected states of Orissa, Rajasthan, Madhya Pradesh, Haryana, Delhi,</a:t>
            </a:r>
          </a:p>
          <a:p>
            <a:r>
              <a:rPr lang="en-US" sz="1200" kern="1200" baseline="0" dirty="0" smtClean="0">
                <a:solidFill>
                  <a:schemeClr val="tx1"/>
                </a:solidFill>
                <a:latin typeface="+mn-lt"/>
                <a:ea typeface="+mn-ea"/>
                <a:cs typeface="+mn-cs"/>
              </a:rPr>
              <a:t>Gujarat, Uttaranchal, Tamil Nadu and Rajasthan .</a:t>
            </a:r>
            <a:endParaRPr lang="en-US" dirty="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Although childhood and infant mortality in India has reduced substantially during the last decade, the rate of neonatal mortality is still high. Nearly two-thirds infant deaths each year occur within the first four weeks of life, and about two-thirds of those occur within the first week. Thus, the first days and weeks of life are critical for the future health and survival of a child </a:t>
            </a:r>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VHND promises to be an effective platform for providing first-contact primary health care</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an important tool under NRHM for the convergence of all activities</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VHND is to be organized once every month (preferably on</a:t>
            </a:r>
          </a:p>
          <a:p>
            <a:r>
              <a:rPr lang="en-US" sz="1200" kern="1200" baseline="0" dirty="0" smtClean="0">
                <a:solidFill>
                  <a:schemeClr val="tx1"/>
                </a:solidFill>
                <a:latin typeface="+mn-lt"/>
                <a:ea typeface="+mn-ea"/>
                <a:cs typeface="+mn-cs"/>
              </a:rPr>
              <a:t>Wednesdays, and for those villages that have been left out, on any other</a:t>
            </a:r>
          </a:p>
          <a:p>
            <a:r>
              <a:rPr lang="en-US" sz="1200" kern="1200" baseline="0" dirty="0" smtClean="0">
                <a:solidFill>
                  <a:schemeClr val="tx1"/>
                </a:solidFill>
                <a:latin typeface="+mn-lt"/>
                <a:ea typeface="+mn-ea"/>
                <a:cs typeface="+mn-cs"/>
              </a:rPr>
              <a:t>day of the same month) at the AWC in the village. This will ensure</a:t>
            </a:r>
          </a:p>
          <a:p>
            <a:r>
              <a:rPr lang="en-US" sz="1200" kern="1200" baseline="0" dirty="0" smtClean="0">
                <a:solidFill>
                  <a:schemeClr val="tx1"/>
                </a:solidFill>
                <a:latin typeface="+mn-lt"/>
                <a:ea typeface="+mn-ea"/>
                <a:cs typeface="+mn-cs"/>
              </a:rPr>
              <a:t>uniformity in organizing the VHND. The AWC is identified as the hub for</a:t>
            </a:r>
          </a:p>
          <a:p>
            <a:r>
              <a:rPr lang="en-US" sz="1200" kern="1200" baseline="0" dirty="0" smtClean="0">
                <a:solidFill>
                  <a:schemeClr val="tx1"/>
                </a:solidFill>
                <a:latin typeface="+mn-lt"/>
                <a:ea typeface="+mn-ea"/>
                <a:cs typeface="+mn-cs"/>
              </a:rPr>
              <a:t>service provision in the RCH-II, NRHM, and also as a platform for </a:t>
            </a:r>
            <a:r>
              <a:rPr lang="en-US" sz="1200" kern="1200" baseline="0" dirty="0" err="1" smtClean="0">
                <a:solidFill>
                  <a:schemeClr val="tx1"/>
                </a:solidFill>
                <a:latin typeface="+mn-lt"/>
                <a:ea typeface="+mn-ea"/>
                <a:cs typeface="+mn-cs"/>
              </a:rPr>
              <a:t>intersectoral</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convergence. VHND is also to be seen as a platform for interfacing</a:t>
            </a:r>
          </a:p>
          <a:p>
            <a:r>
              <a:rPr lang="en-US" sz="1200" kern="1200" baseline="0" dirty="0" smtClean="0">
                <a:solidFill>
                  <a:schemeClr val="tx1"/>
                </a:solidFill>
                <a:latin typeface="+mn-lt"/>
                <a:ea typeface="+mn-ea"/>
                <a:cs typeface="+mn-cs"/>
              </a:rPr>
              <a:t>between the community and the health system.</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quality of the VHND needs to be improved</a:t>
            </a:r>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457200" indent="-457200">
              <a:spcBef>
                <a:spcPct val="50000"/>
              </a:spcBef>
              <a:buFontTx/>
              <a:buChar char="•"/>
            </a:pPr>
            <a:r>
              <a:rPr lang="en-US" sz="1200" dirty="0" smtClean="0">
                <a:latin typeface="Times New Roman" pitchFamily="18" charset="0"/>
                <a:cs typeface="Times New Roman" pitchFamily="18" charset="0"/>
              </a:rPr>
              <a:t>Adolescents (age 10-19) constitute over 23% of the population in India, numbering 230 million</a:t>
            </a:r>
            <a:endParaRPr lang="en-US" sz="1200" dirty="0" smtClean="0">
              <a:latin typeface="Times New Roman" pitchFamily="18" charset="0"/>
              <a:ea typeface="Arial Unicode MS" pitchFamily="34" charset="-128"/>
              <a:cs typeface="Times New Roman" pitchFamily="18" charset="0"/>
            </a:endParaRP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Early marriage and early pregnancies</a:t>
            </a: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Unmet needs of adolescents</a:t>
            </a: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Contribute to MMR,TFR and IMR</a:t>
            </a: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HIV: 35% new cases in the age group15-24</a:t>
            </a: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Malnutrition and </a:t>
            </a:r>
            <a:r>
              <a:rPr lang="en-US" sz="1200" dirty="0" err="1" smtClean="0">
                <a:latin typeface="Times New Roman" pitchFamily="18" charset="0"/>
                <a:ea typeface="Arial Unicode MS" pitchFamily="34" charset="-128"/>
                <a:cs typeface="Times New Roman" pitchFamily="18" charset="0"/>
              </a:rPr>
              <a:t>anaemia</a:t>
            </a:r>
            <a:r>
              <a:rPr lang="en-US" sz="1200" dirty="0" smtClean="0">
                <a:latin typeface="Times New Roman" pitchFamily="18" charset="0"/>
                <a:ea typeface="Arial Unicode MS" pitchFamily="34" charset="-128"/>
                <a:cs typeface="Times New Roman" pitchFamily="18" charset="0"/>
              </a:rPr>
              <a:t> rampant</a:t>
            </a:r>
          </a:p>
          <a:p>
            <a:pPr marL="457200" indent="-457200">
              <a:spcBef>
                <a:spcPct val="50000"/>
              </a:spcBef>
              <a:buFontTx/>
              <a:buChar char="•"/>
            </a:pPr>
            <a:r>
              <a:rPr lang="en-US" sz="1200" dirty="0" smtClean="0">
                <a:latin typeface="Times New Roman" pitchFamily="18" charset="0"/>
                <a:ea typeface="Arial Unicode MS" pitchFamily="34" charset="-128"/>
                <a:cs typeface="Times New Roman" pitchFamily="18" charset="0"/>
              </a:rPr>
              <a:t>Limited use of existing resources</a:t>
            </a:r>
          </a:p>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lnSpc>
                <a:spcPct val="80000"/>
              </a:lnSpc>
              <a:buFont typeface="Wingdings" pitchFamily="2" charset="2"/>
              <a:buNone/>
            </a:pPr>
            <a:r>
              <a:rPr lang="en-US" sz="1400" b="1" dirty="0" smtClean="0">
                <a:solidFill>
                  <a:srgbClr val="FF3300"/>
                </a:solidFill>
                <a:latin typeface="Tahoma" pitchFamily="34" charset="0"/>
              </a:rPr>
              <a:t>Other Sectors:</a:t>
            </a:r>
          </a:p>
          <a:p>
            <a:pPr algn="just">
              <a:lnSpc>
                <a:spcPct val="80000"/>
              </a:lnSpc>
            </a:pPr>
            <a:r>
              <a:rPr lang="en-US" sz="1200" b="1" dirty="0" smtClean="0">
                <a:latin typeface="Tahoma" pitchFamily="34" charset="0"/>
              </a:rPr>
              <a:t>MOYAS: Initiatives on awareness and life skills, UTA and Adolescent Empowerment Scheme </a:t>
            </a:r>
          </a:p>
          <a:p>
            <a:pPr algn="just">
              <a:lnSpc>
                <a:spcPct val="80000"/>
              </a:lnSpc>
            </a:pPr>
            <a:r>
              <a:rPr lang="en-US" sz="1200" b="1" dirty="0" smtClean="0">
                <a:latin typeface="Tahoma" pitchFamily="34" charset="0"/>
              </a:rPr>
              <a:t>Department of Education: Adolescence Education Program</a:t>
            </a:r>
          </a:p>
          <a:p>
            <a:pPr algn="just">
              <a:lnSpc>
                <a:spcPct val="80000"/>
              </a:lnSpc>
            </a:pPr>
            <a:r>
              <a:rPr lang="en-US" sz="1200" b="1" dirty="0" smtClean="0">
                <a:latin typeface="Tahoma" pitchFamily="34" charset="0"/>
              </a:rPr>
              <a:t>DWCD: KISHORI SHAKTI YOJANA –To improve the health and nutritional status of girls</a:t>
            </a:r>
          </a:p>
          <a:p>
            <a:pPr algn="just">
              <a:lnSpc>
                <a:spcPct val="80000"/>
              </a:lnSpc>
            </a:pPr>
            <a:r>
              <a:rPr lang="en-US" sz="1200" b="1" dirty="0" smtClean="0">
                <a:latin typeface="Tahoma" pitchFamily="34" charset="0"/>
              </a:rPr>
              <a:t>BALIKA SAMRIDHI YOJANA –To Delay the age of marriage</a:t>
            </a:r>
          </a:p>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Till 1977 the major health activity was family planning which was changed into Family</a:t>
            </a:r>
          </a:p>
          <a:p>
            <a:r>
              <a:rPr lang="en-US" sz="1200" kern="1200" baseline="0" dirty="0" smtClean="0">
                <a:solidFill>
                  <a:schemeClr val="tx1"/>
                </a:solidFill>
                <a:latin typeface="+mn-lt"/>
                <a:ea typeface="+mn-ea"/>
                <a:cs typeface="+mn-cs"/>
              </a:rPr>
              <a:t>welfare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with Maternal and Child Health becoming an integral part of family</a:t>
            </a:r>
          </a:p>
          <a:p>
            <a:r>
              <a:rPr lang="en-US" sz="1200" kern="1200" baseline="0" dirty="0" smtClean="0">
                <a:solidFill>
                  <a:schemeClr val="tx1"/>
                </a:solidFill>
                <a:latin typeface="+mn-lt"/>
                <a:ea typeface="+mn-ea"/>
                <a:cs typeface="+mn-cs"/>
              </a:rPr>
              <a:t>planning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with the vision that reduction in birth rate has a direct relationship</a:t>
            </a:r>
          </a:p>
          <a:p>
            <a:r>
              <a:rPr lang="en-US" sz="1200" kern="1200" baseline="0" dirty="0" smtClean="0">
                <a:solidFill>
                  <a:schemeClr val="tx1"/>
                </a:solidFill>
                <a:latin typeface="+mn-lt"/>
                <a:ea typeface="+mn-ea"/>
                <a:cs typeface="+mn-cs"/>
              </a:rPr>
              <a:t>with reduction in infant and child mortality.</a:t>
            </a:r>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31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The RCH-II, a flagship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of the Government of India on Reproductive and Child</a:t>
            </a:r>
          </a:p>
          <a:p>
            <a:r>
              <a:rPr lang="en-US" sz="1200" kern="1200" baseline="0" dirty="0" smtClean="0">
                <a:solidFill>
                  <a:schemeClr val="tx1"/>
                </a:solidFill>
                <a:latin typeface="+mn-lt"/>
                <a:ea typeface="+mn-ea"/>
                <a:cs typeface="+mn-cs"/>
              </a:rPr>
              <a:t>Health, was launched in April 2005 under NRHM. This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has been reoriented and </a:t>
            </a:r>
            <a:r>
              <a:rPr lang="en-US" sz="1200" kern="1200" baseline="0" dirty="0" err="1" smtClean="0">
                <a:solidFill>
                  <a:schemeClr val="tx1"/>
                </a:solidFill>
                <a:latin typeface="+mn-lt"/>
                <a:ea typeface="+mn-ea"/>
                <a:cs typeface="+mn-cs"/>
              </a:rPr>
              <a:t>revitalised</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to give a pro-outcome and pro-poor focus. It aims at reducing the Maternal Mortality Ratio, the</a:t>
            </a:r>
          </a:p>
          <a:p>
            <a:r>
              <a:rPr lang="en-US" sz="1200" kern="1200" baseline="0" dirty="0" smtClean="0">
                <a:solidFill>
                  <a:schemeClr val="tx1"/>
                </a:solidFill>
                <a:latin typeface="+mn-lt"/>
                <a:ea typeface="+mn-ea"/>
                <a:cs typeface="+mn-cs"/>
              </a:rPr>
              <a:t>Infant Mortality Rate and Total Fertility Rate</a:t>
            </a:r>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F53F25-2AD5-40F6-A92E-D409C9205F9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4F53F25-2AD5-40F6-A92E-D409C9205F9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1F12EA04-F1B5-43DA-BFAC-EDAD79375A77}" type="slidenum">
              <a:rPr lang="en-US"/>
              <a:pPr/>
              <a:t>8</a:t>
            </a:fld>
            <a:endParaRPr lang="en-US"/>
          </a:p>
        </p:txBody>
      </p:sp>
      <p:sp>
        <p:nvSpPr>
          <p:cNvPr id="86018" name="Rectangle 2"/>
          <p:cNvSpPr>
            <a:spLocks noGrp="1" noRot="1" noChangeAspect="1" noChangeArrowheads="1" noTextEdit="1"/>
          </p:cNvSpPr>
          <p:nvPr>
            <p:ph type="sldImg"/>
          </p:nvPr>
        </p:nvSpPr>
        <p:spPr>
          <a:ln/>
        </p:spPr>
      </p:sp>
      <p:sp>
        <p:nvSpPr>
          <p:cNvPr id="86019" name="Rectangle 3"/>
          <p:cNvSpPr>
            <a:spLocks noGrp="1" noChangeArrowheads="1"/>
          </p:cNvSpPr>
          <p:nvPr>
            <p:ph type="body" idx="1"/>
          </p:nvPr>
        </p:nvSpPr>
        <p:spPr/>
        <p:txBody>
          <a:bodyPr>
            <a:normAutofit fontScale="92500" lnSpcReduction="20000"/>
          </a:bodyPr>
          <a:lstStyle/>
          <a:p>
            <a:r>
              <a:rPr lang="en-US" sz="1200" kern="1200" baseline="0" dirty="0" smtClean="0">
                <a:solidFill>
                  <a:schemeClr val="tx1"/>
                </a:solidFill>
                <a:latin typeface="+mn-lt"/>
                <a:ea typeface="+mn-ea"/>
                <a:cs typeface="+mn-cs"/>
              </a:rPr>
              <a:t>The Ministry of Health and Family Welfare (MOHFW), GOI, through National Rural Health Mission (NRHM) has introduced rapid home pregnancy test kits (</a:t>
            </a:r>
            <a:r>
              <a:rPr lang="en-US" sz="1200" kern="1200" baseline="0" dirty="0" err="1" smtClean="0">
                <a:solidFill>
                  <a:schemeClr val="tx1"/>
                </a:solidFill>
                <a:latin typeface="+mn-lt"/>
                <a:ea typeface="+mn-ea"/>
                <a:cs typeface="+mn-cs"/>
              </a:rPr>
              <a:t>Nishchay</a:t>
            </a:r>
            <a:r>
              <a:rPr lang="en-US" sz="1200" kern="1200" baseline="0" dirty="0" smtClean="0">
                <a:solidFill>
                  <a:schemeClr val="tx1"/>
                </a:solidFill>
                <a:latin typeface="+mn-lt"/>
                <a:ea typeface="+mn-ea"/>
                <a:cs typeface="+mn-cs"/>
              </a:rPr>
              <a:t>). Taking a holistic view of the concept, </a:t>
            </a:r>
            <a:r>
              <a:rPr lang="en-US" sz="1200" kern="1200" baseline="0" dirty="0" err="1" smtClean="0">
                <a:solidFill>
                  <a:schemeClr val="tx1"/>
                </a:solidFill>
                <a:latin typeface="+mn-lt"/>
                <a:ea typeface="+mn-ea"/>
                <a:cs typeface="+mn-cs"/>
              </a:rPr>
              <a:t>Nishchay</a:t>
            </a:r>
            <a:r>
              <a:rPr lang="en-US" sz="1200" kern="1200" baseline="0" dirty="0" smtClean="0">
                <a:solidFill>
                  <a:schemeClr val="tx1"/>
                </a:solidFill>
                <a:latin typeface="+mn-lt"/>
                <a:ea typeface="+mn-ea"/>
                <a:cs typeface="+mn-cs"/>
              </a:rPr>
              <a:t> is not a program for the promotion of the pregnancy test kit alone, but is an entry point to RCH and family planning services for women seeking quality and assured RCH and FP services. </a:t>
            </a:r>
          </a:p>
          <a:p>
            <a:r>
              <a:rPr lang="en-US" sz="1200" kern="1200" baseline="0" dirty="0" smtClean="0">
                <a:solidFill>
                  <a:schemeClr val="tx1"/>
                </a:solidFill>
                <a:latin typeface="+mn-lt"/>
                <a:ea typeface="+mn-ea"/>
                <a:cs typeface="+mn-cs"/>
              </a:rPr>
              <a:t>Key issues addressed by </a:t>
            </a:r>
            <a:r>
              <a:rPr lang="en-US" sz="1200" kern="1200" baseline="0" dirty="0" err="1" smtClean="0">
                <a:solidFill>
                  <a:schemeClr val="tx1"/>
                </a:solidFill>
                <a:latin typeface="+mn-lt"/>
                <a:ea typeface="+mn-ea"/>
                <a:cs typeface="+mn-cs"/>
              </a:rPr>
              <a:t>Nishchay</a:t>
            </a:r>
            <a:r>
              <a:rPr lang="en-US" sz="1200" kern="1200" baseline="0" dirty="0" smtClean="0">
                <a:solidFill>
                  <a:schemeClr val="tx1"/>
                </a:solidFill>
                <a:latin typeface="+mn-lt"/>
                <a:ea typeface="+mn-ea"/>
                <a:cs typeface="+mn-cs"/>
              </a:rPr>
              <a:t> are: </a:t>
            </a:r>
          </a:p>
          <a:p>
            <a:r>
              <a:rPr lang="en-US" sz="1200" kern="1200" baseline="0" dirty="0" smtClean="0">
                <a:solidFill>
                  <a:schemeClr val="tx1"/>
                </a:solidFill>
                <a:latin typeface="+mn-lt"/>
                <a:ea typeface="+mn-ea"/>
                <a:cs typeface="+mn-cs"/>
              </a:rPr>
              <a:t>Low percent of women starting ANC in first trimester due to late pregnancy detection </a:t>
            </a:r>
          </a:p>
          <a:p>
            <a:r>
              <a:rPr lang="en-US" sz="1200" kern="1200" baseline="0" dirty="0" smtClean="0">
                <a:solidFill>
                  <a:schemeClr val="tx1"/>
                </a:solidFill>
                <a:latin typeface="+mn-lt"/>
                <a:ea typeface="+mn-ea"/>
                <a:cs typeface="+mn-cs"/>
              </a:rPr>
              <a:t>Contraceptive provisioning (IUD/Pill) not started after ruling out pregnancy </a:t>
            </a:r>
          </a:p>
          <a:p>
            <a:r>
              <a:rPr lang="en-US" sz="1200" kern="1200" baseline="0" dirty="0" smtClean="0">
                <a:solidFill>
                  <a:schemeClr val="tx1"/>
                </a:solidFill>
                <a:latin typeface="+mn-lt"/>
                <a:ea typeface="+mn-ea"/>
                <a:cs typeface="+mn-cs"/>
              </a:rPr>
              <a:t>High unsafe abortions due to late detection of pregnancy </a:t>
            </a:r>
          </a:p>
          <a:p>
            <a:endParaRPr lang="en-US" sz="1200" kern="1200" baseline="0" dirty="0" smtClean="0">
              <a:solidFill>
                <a:schemeClr val="tx1"/>
              </a:solidFill>
              <a:latin typeface="+mn-lt"/>
              <a:ea typeface="+mn-ea"/>
              <a:cs typeface="+mn-cs"/>
            </a:endParaRPr>
          </a:p>
          <a:p>
            <a:r>
              <a:rPr lang="en-US" sz="1200" kern="1200" baseline="0" dirty="0" err="1" smtClean="0">
                <a:solidFill>
                  <a:schemeClr val="tx1"/>
                </a:solidFill>
                <a:latin typeface="+mn-lt"/>
                <a:ea typeface="+mn-ea"/>
                <a:cs typeface="+mn-cs"/>
              </a:rPr>
              <a:t>Nishchay</a:t>
            </a:r>
            <a:r>
              <a:rPr lang="en-US" sz="1200" kern="1200" baseline="0" dirty="0" smtClean="0">
                <a:solidFill>
                  <a:schemeClr val="tx1"/>
                </a:solidFill>
                <a:latin typeface="+mn-lt"/>
                <a:ea typeface="+mn-ea"/>
                <a:cs typeface="+mn-cs"/>
              </a:rPr>
              <a:t> pregnancy test kits are made available free of cost to all women in rural areas through the ASHAs, thus reaching out to women, who would otherwise have to travel great distances to confirm a pregnancy </a:t>
            </a:r>
          </a:p>
          <a:p>
            <a:r>
              <a:rPr lang="en-US" sz="1200" kern="1200" baseline="0" dirty="0" smtClean="0">
                <a:solidFill>
                  <a:schemeClr val="tx1"/>
                </a:solidFill>
                <a:latin typeface="+mn-lt"/>
                <a:ea typeface="+mn-ea"/>
                <a:cs typeface="+mn-cs"/>
              </a:rPr>
              <a:t>HLFPPT undertook a phased </a:t>
            </a:r>
            <a:r>
              <a:rPr lang="en-US" sz="1200" kern="1200" baseline="0" dirty="0" err="1" smtClean="0">
                <a:solidFill>
                  <a:schemeClr val="tx1"/>
                </a:solidFill>
                <a:latin typeface="+mn-lt"/>
                <a:ea typeface="+mn-ea"/>
                <a:cs typeface="+mn-cs"/>
              </a:rPr>
              <a:t>Nishchay</a:t>
            </a:r>
            <a:r>
              <a:rPr lang="en-US" sz="1200" kern="1200" baseline="0" dirty="0" smtClean="0">
                <a:solidFill>
                  <a:schemeClr val="tx1"/>
                </a:solidFill>
                <a:latin typeface="+mn-lt"/>
                <a:ea typeface="+mn-ea"/>
                <a:cs typeface="+mn-cs"/>
              </a:rPr>
              <a:t> launch in all the States and UTs of the country. The states have been classified into High, Medium and Low priority groups based on the NFHS-3 data on birthrate and institutional deliveries. </a:t>
            </a:r>
          </a:p>
          <a:p>
            <a:r>
              <a:rPr lang="en-US" sz="1200" kern="1200" baseline="0" dirty="0" smtClean="0">
                <a:solidFill>
                  <a:schemeClr val="tx1"/>
                </a:solidFill>
                <a:latin typeface="+mn-lt"/>
                <a:ea typeface="+mn-ea"/>
                <a:cs typeface="+mn-cs"/>
              </a:rPr>
              <a:t>The key objectives of the program are: </a:t>
            </a:r>
          </a:p>
          <a:p>
            <a:r>
              <a:rPr lang="en-US" sz="1200" kern="1200" baseline="0" dirty="0" smtClean="0">
                <a:solidFill>
                  <a:schemeClr val="tx1"/>
                </a:solidFill>
                <a:latin typeface="+mn-lt"/>
                <a:ea typeface="+mn-ea"/>
                <a:cs typeface="+mn-cs"/>
              </a:rPr>
              <a:t>community awareness about Home Based Pregnancy Test Card and RCH services </a:t>
            </a:r>
          </a:p>
          <a:p>
            <a:r>
              <a:rPr lang="en-US" sz="1200" kern="1200" baseline="0" dirty="0" smtClean="0">
                <a:solidFill>
                  <a:schemeClr val="tx1"/>
                </a:solidFill>
                <a:latin typeface="+mn-lt"/>
                <a:ea typeface="+mn-ea"/>
                <a:cs typeface="+mn-cs"/>
              </a:rPr>
              <a:t>increased utilization of RCH and FP services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To achieve these objectives, HLFPPT developed a two tiered training system, wherein Master Trainers were trained at the Block level, who in turn trained the ASHAs – HLFPPT developed the exclusive training kits for the Master Trainers and ASHAs. </a:t>
            </a:r>
          </a:p>
          <a:p>
            <a:r>
              <a:rPr lang="en-US" sz="1200" kern="1200" baseline="0" dirty="0" smtClean="0">
                <a:solidFill>
                  <a:schemeClr val="tx1"/>
                </a:solidFill>
                <a:latin typeface="+mn-lt"/>
                <a:ea typeface="+mn-ea"/>
                <a:cs typeface="+mn-cs"/>
              </a:rPr>
              <a:t>In phase I, 11 high priority states, namely U.P., Bihar, Jharkhand, Orissa, M.P., Rajasthan, </a:t>
            </a:r>
            <a:r>
              <a:rPr lang="en-US" sz="1200" kern="1200" baseline="0" dirty="0" err="1" smtClean="0">
                <a:solidFill>
                  <a:schemeClr val="tx1"/>
                </a:solidFill>
                <a:latin typeface="+mn-lt"/>
                <a:ea typeface="+mn-ea"/>
                <a:cs typeface="+mn-cs"/>
              </a:rPr>
              <a:t>Uttarakhand</a:t>
            </a:r>
            <a:r>
              <a:rPr lang="en-US" sz="1200" kern="1200" baseline="0" dirty="0" smtClean="0">
                <a:solidFill>
                  <a:schemeClr val="tx1"/>
                </a:solidFill>
                <a:latin typeface="+mn-lt"/>
                <a:ea typeface="+mn-ea"/>
                <a:cs typeface="+mn-cs"/>
              </a:rPr>
              <a:t>, Assam, Meghalaya, Nagaland and </a:t>
            </a:r>
            <a:r>
              <a:rPr lang="en-US" sz="1200" kern="1200" baseline="0" dirty="0" err="1" smtClean="0">
                <a:solidFill>
                  <a:schemeClr val="tx1"/>
                </a:solidFill>
                <a:latin typeface="+mn-lt"/>
                <a:ea typeface="+mn-ea"/>
                <a:cs typeface="+mn-cs"/>
              </a:rPr>
              <a:t>Chattisgarh</a:t>
            </a:r>
            <a:r>
              <a:rPr lang="en-US" sz="1200" kern="1200" baseline="0" dirty="0" smtClean="0">
                <a:solidFill>
                  <a:schemeClr val="tx1"/>
                </a:solidFill>
                <a:latin typeface="+mn-lt"/>
                <a:ea typeface="+mn-ea"/>
                <a:cs typeface="+mn-cs"/>
              </a:rPr>
              <a:t> were covered – a total of around 5 </a:t>
            </a:r>
            <a:r>
              <a:rPr lang="en-US" sz="1200" kern="1200" baseline="0" dirty="0" err="1" smtClean="0">
                <a:solidFill>
                  <a:schemeClr val="tx1"/>
                </a:solidFill>
                <a:latin typeface="+mn-lt"/>
                <a:ea typeface="+mn-ea"/>
                <a:cs typeface="+mn-cs"/>
              </a:rPr>
              <a:t>lakh</a:t>
            </a:r>
            <a:r>
              <a:rPr lang="en-US" sz="1200" kern="1200" baseline="0" dirty="0" smtClean="0">
                <a:solidFill>
                  <a:schemeClr val="tx1"/>
                </a:solidFill>
                <a:latin typeface="+mn-lt"/>
                <a:ea typeface="+mn-ea"/>
                <a:cs typeface="+mn-cs"/>
              </a:rPr>
              <a:t> ASHAs were trained by 856 Master Trainers, supported by 256 NGO partners. </a:t>
            </a:r>
          </a:p>
          <a:p>
            <a:r>
              <a:rPr lang="en-US" sz="1200" kern="1200" baseline="0" dirty="0" smtClean="0">
                <a:solidFill>
                  <a:schemeClr val="tx1"/>
                </a:solidFill>
                <a:latin typeface="+mn-lt"/>
                <a:ea typeface="+mn-ea"/>
                <a:cs typeface="+mn-cs"/>
              </a:rPr>
              <a:t>The Master Trainers kit comprised of a Flip Chart and Facilitator’s Guide while the ASHAs were given an elaborate training kit comprising of Demo Card, ASHA Booklet, Flex Signboard, Pen, Posters along with the PTC kits. </a:t>
            </a:r>
            <a:endParaRPr lang="en-US" dirty="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F39E8FC-D4C4-4C78-9F2C-71408C84D8B7}" type="slidenum">
              <a:rPr lang="en-US"/>
              <a:pPr/>
              <a:t>9</a:t>
            </a:fld>
            <a:endParaRPr lang="en-US"/>
          </a:p>
        </p:txBody>
      </p:sp>
      <p:sp>
        <p:nvSpPr>
          <p:cNvPr id="88066" name="Rectangle 2"/>
          <p:cNvSpPr>
            <a:spLocks noGrp="1" noRot="1" noChangeAspect="1" noChangeArrowheads="1" noTextEdit="1"/>
          </p:cNvSpPr>
          <p:nvPr>
            <p:ph type="sldImg"/>
          </p:nvPr>
        </p:nvSpPr>
        <p:spPr>
          <a:ln/>
        </p:spPr>
      </p:sp>
      <p:sp>
        <p:nvSpPr>
          <p:cNvPr id="88067" name="Rectangle 3"/>
          <p:cNvSpPr>
            <a:spLocks noGrp="1" noChangeArrowheads="1"/>
          </p:cNvSpPr>
          <p:nvPr>
            <p:ph type="body" idx="1"/>
          </p:nvPr>
        </p:nvSpPr>
        <p:spPr/>
        <p:txBody>
          <a:bodyPr/>
          <a:lstStyle/>
          <a:p>
            <a:r>
              <a:rPr lang="en-US" dirty="0" err="1" smtClean="0"/>
              <a:t>Misoprostol</a:t>
            </a:r>
            <a:endParaRPr lang="en-US"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0825" cy="6850063"/>
            <a:chOff x="0" y="0"/>
            <a:chExt cx="5758" cy="4315"/>
          </a:xfrm>
        </p:grpSpPr>
        <p:grpSp>
          <p:nvGrpSpPr>
            <p:cNvPr id="3" name="Group 3"/>
            <p:cNvGrpSpPr>
              <a:grpSpLocks/>
            </p:cNvGrpSpPr>
            <p:nvPr userDrawn="1"/>
          </p:nvGrpSpPr>
          <p:grpSpPr bwMode="auto">
            <a:xfrm>
              <a:off x="1728" y="2230"/>
              <a:ext cx="4027" cy="2085"/>
              <a:chOff x="1728" y="2230"/>
              <a:chExt cx="4027" cy="2085"/>
            </a:xfrm>
          </p:grpSpPr>
          <p:sp>
            <p:nvSpPr>
              <p:cNvPr id="47108" name="Freeform 4"/>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47109" name="Freeform 5"/>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47110" name="Freeform 6"/>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47111" name="Freeform 7"/>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47112" name="Freeform 8"/>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47113" name="Freeform 9"/>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47114" name="Freeform 10"/>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47115" name="Rectangle 11"/>
          <p:cNvSpPr>
            <a:spLocks noGrp="1" noChangeArrowheads="1"/>
          </p:cNvSpPr>
          <p:nvPr>
            <p:ph type="ctrTitle" sz="quarter"/>
          </p:nvPr>
        </p:nvSpPr>
        <p:spPr>
          <a:xfrm>
            <a:off x="685800" y="1736725"/>
            <a:ext cx="7772400" cy="1920875"/>
          </a:xfrm>
        </p:spPr>
        <p:txBody>
          <a:bodyPr/>
          <a:lstStyle>
            <a:lvl1pPr>
              <a:defRPr sz="6000"/>
            </a:lvl1pPr>
          </a:lstStyle>
          <a:p>
            <a:r>
              <a:rPr lang="en-US" smtClean="0"/>
              <a:t>Click to edit Master title style</a:t>
            </a:r>
            <a:endParaRPr lang="en-US"/>
          </a:p>
        </p:txBody>
      </p:sp>
      <p:sp>
        <p:nvSpPr>
          <p:cNvPr id="47116" name="Rectangle 12"/>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lvl1pPr>
          </a:lstStyle>
          <a:p>
            <a:r>
              <a:rPr lang="en-US" smtClean="0"/>
              <a:t>Click to edit Master subtitle style</a:t>
            </a:r>
            <a:endParaRPr lang="en-US"/>
          </a:p>
        </p:txBody>
      </p:sp>
      <p:sp>
        <p:nvSpPr>
          <p:cNvPr id="47117" name="Rectangle 13"/>
          <p:cNvSpPr>
            <a:spLocks noGrp="1" noChangeArrowheads="1"/>
          </p:cNvSpPr>
          <p:nvPr>
            <p:ph type="dt" sz="quarter" idx="2"/>
          </p:nvPr>
        </p:nvSpPr>
        <p:spPr>
          <a:xfrm>
            <a:off x="457200" y="6248400"/>
            <a:ext cx="2133600" cy="476250"/>
          </a:xfrm>
        </p:spPr>
        <p:txBody>
          <a:bodyPr/>
          <a:lstStyle>
            <a:lvl1pPr>
              <a:defRPr/>
            </a:lvl1pPr>
          </a:lstStyle>
          <a:p>
            <a:fld id="{1D8BD707-D9CF-40AE-B4C6-C98DA3205C09}" type="datetimeFigureOut">
              <a:rPr lang="en-US" smtClean="0"/>
              <a:pPr/>
              <a:t>21/12/2009</a:t>
            </a:fld>
            <a:endParaRPr lang="en-US"/>
          </a:p>
        </p:txBody>
      </p:sp>
      <p:sp>
        <p:nvSpPr>
          <p:cNvPr id="47118" name="Rectangle 14"/>
          <p:cNvSpPr>
            <a:spLocks noGrp="1" noChangeArrowheads="1"/>
          </p:cNvSpPr>
          <p:nvPr>
            <p:ph type="ftr" sz="quarter" idx="3"/>
          </p:nvPr>
        </p:nvSpPr>
        <p:spPr>
          <a:xfrm>
            <a:off x="3124200" y="6251575"/>
            <a:ext cx="2895600" cy="476250"/>
          </a:xfrm>
        </p:spPr>
        <p:txBody>
          <a:bodyPr/>
          <a:lstStyle>
            <a:lvl1pPr>
              <a:defRPr/>
            </a:lvl1pPr>
          </a:lstStyle>
          <a:p>
            <a:endParaRPr lang="en-US"/>
          </a:p>
        </p:txBody>
      </p:sp>
      <p:sp>
        <p:nvSpPr>
          <p:cNvPr id="47119" name="Rectangle 15"/>
          <p:cNvSpPr>
            <a:spLocks noGrp="1" noChangeArrowheads="1"/>
          </p:cNvSpPr>
          <p:nvPr>
            <p:ph type="sldNum" sz="quarter" idx="4"/>
          </p:nvPr>
        </p:nvSpPr>
        <p:spPr>
          <a:xfrm>
            <a:off x="6553200" y="6254750"/>
            <a:ext cx="2133600" cy="476250"/>
          </a:xfrm>
        </p:spPr>
        <p:txBody>
          <a:bodyPr/>
          <a:lstStyle>
            <a:lvl1pPr>
              <a:defRPr/>
            </a:lvl1pPr>
          </a:lstStyle>
          <a:p>
            <a:fld id="{B6F15528-21DE-4FAA-801E-634DDDAF4B2B}"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a:xfrm>
            <a:off x="457200" y="6245225"/>
            <a:ext cx="2133600" cy="476250"/>
          </a:xfrm>
        </p:spPr>
        <p:txBody>
          <a:bodyPr/>
          <a:lstStyle>
            <a:lvl1pPr>
              <a:defRPr/>
            </a:lvl1pPr>
          </a:lstStyle>
          <a:p>
            <a:endParaRPr lang="en-US"/>
          </a:p>
        </p:txBody>
      </p:sp>
      <p:sp>
        <p:nvSpPr>
          <p:cNvPr id="6" name="Footer Placeholder 5"/>
          <p:cNvSpPr>
            <a:spLocks noGrp="1"/>
          </p:cNvSpPr>
          <p:nvPr>
            <p:ph type="ftr" sz="quarter" idx="11"/>
          </p:nvPr>
        </p:nvSpPr>
        <p:spPr>
          <a:xfrm>
            <a:off x="3124200" y="6245225"/>
            <a:ext cx="2895600" cy="476250"/>
          </a:xfrm>
        </p:spPr>
        <p:txBody>
          <a:bodyPr/>
          <a:lstStyle>
            <a:lvl1pPr>
              <a:defRPr/>
            </a:lvl1pPr>
          </a:lstStyle>
          <a:p>
            <a:endParaRPr lang="en-US"/>
          </a:p>
        </p:txBody>
      </p:sp>
      <p:sp>
        <p:nvSpPr>
          <p:cNvPr id="7" name="Slide Number Placeholder 6"/>
          <p:cNvSpPr>
            <a:spLocks noGrp="1"/>
          </p:cNvSpPr>
          <p:nvPr>
            <p:ph type="sldNum" sz="quarter" idx="12"/>
          </p:nvPr>
        </p:nvSpPr>
        <p:spPr>
          <a:xfrm>
            <a:off x="6553200" y="6245225"/>
            <a:ext cx="2133600" cy="476250"/>
          </a:xfrm>
        </p:spPr>
        <p:txBody>
          <a:bodyPr/>
          <a:lstStyle>
            <a:lvl1pPr>
              <a:defRPr/>
            </a:lvl1pPr>
          </a:lstStyle>
          <a:p>
            <a:fld id="{F05CA484-8E41-4B06-B7B7-057CDB4E55E7}"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5" name="Slide Number Placeholder 4"/>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8" name="Slide Number Placeholder 7"/>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4" name="Slide Number Placeholder 3"/>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3" name="Slide Number Placeholder 2"/>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1D8BD707-D9CF-40AE-B4C6-C98DA3205C09}" type="datetimeFigureOut">
              <a:rPr lang="en-US" smtClean="0"/>
              <a:pPr/>
              <a:t>21/12/2009</a:t>
            </a:fld>
            <a:endParaRPr lang="en-US"/>
          </a:p>
        </p:txBody>
      </p:sp>
      <p:sp>
        <p:nvSpPr>
          <p:cNvPr id="6" name="Slide Number Placeholder 5"/>
          <p:cNvSpPr>
            <a:spLocks noGrp="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6082" name="Rectangle 2"/>
          <p:cNvSpPr>
            <a:spLocks noGrp="1" noChangeArrowheads="1"/>
          </p:cNvSpPr>
          <p:nvPr>
            <p:ph type="dt" sz="half" idx="2"/>
          </p:nvPr>
        </p:nvSpPr>
        <p:spPr bwMode="auto">
          <a:xfrm>
            <a:off x="457200" y="6251575"/>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fld id="{1D8BD707-D9CF-40AE-B4C6-C98DA3205C09}" type="datetimeFigureOut">
              <a:rPr lang="en-US" smtClean="0"/>
              <a:pPr/>
              <a:t>21/12/2009</a:t>
            </a:fld>
            <a:endParaRPr lang="en-US"/>
          </a:p>
        </p:txBody>
      </p:sp>
      <p:sp>
        <p:nvSpPr>
          <p:cNvPr id="46083" name="Rectangle 3"/>
          <p:cNvSpPr>
            <a:spLocks noGrp="1" noChangeArrowheads="1"/>
          </p:cNvSpPr>
          <p:nvPr>
            <p:ph type="sldNum" sz="quarter" idx="4"/>
          </p:nvPr>
        </p:nvSpPr>
        <p:spPr bwMode="auto">
          <a:xfrm>
            <a:off x="6553200" y="6248400"/>
            <a:ext cx="2133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B6F15528-21DE-4FAA-801E-634DDDAF4B2B}" type="slidenum">
              <a:rPr lang="en-US" smtClean="0"/>
              <a:pPr/>
              <a:t>‹#›</a:t>
            </a:fld>
            <a:endParaRPr lang="en-US"/>
          </a:p>
        </p:txBody>
      </p:sp>
      <p:grpSp>
        <p:nvGrpSpPr>
          <p:cNvPr id="2" name="Group 4"/>
          <p:cNvGrpSpPr>
            <a:grpSpLocks/>
          </p:cNvGrpSpPr>
          <p:nvPr/>
        </p:nvGrpSpPr>
        <p:grpSpPr bwMode="auto">
          <a:xfrm>
            <a:off x="0" y="0"/>
            <a:ext cx="9140825" cy="6850063"/>
            <a:chOff x="0" y="0"/>
            <a:chExt cx="5758" cy="4315"/>
          </a:xfrm>
        </p:grpSpPr>
        <p:grpSp>
          <p:nvGrpSpPr>
            <p:cNvPr id="3" name="Group 5"/>
            <p:cNvGrpSpPr>
              <a:grpSpLocks/>
            </p:cNvGrpSpPr>
            <p:nvPr userDrawn="1"/>
          </p:nvGrpSpPr>
          <p:grpSpPr bwMode="auto">
            <a:xfrm>
              <a:off x="1728" y="2230"/>
              <a:ext cx="4027" cy="2085"/>
              <a:chOff x="1728" y="2230"/>
              <a:chExt cx="4027" cy="2085"/>
            </a:xfrm>
          </p:grpSpPr>
          <p:sp>
            <p:nvSpPr>
              <p:cNvPr id="46086" name="Freeform 6"/>
              <p:cNvSpPr>
                <a:spLocks/>
              </p:cNvSpPr>
              <p:nvPr/>
            </p:nvSpPr>
            <p:spPr bwMode="hidden">
              <a:xfrm>
                <a:off x="1728" y="2644"/>
                <a:ext cx="2882" cy="1671"/>
              </a:xfrm>
              <a:custGeom>
                <a:avLst/>
                <a:gdLst/>
                <a:ahLst/>
                <a:cxnLst>
                  <a:cxn ang="0">
                    <a:pos x="2740" y="528"/>
                  </a:cxn>
                  <a:cxn ang="0">
                    <a:pos x="2632" y="484"/>
                  </a:cxn>
                  <a:cxn ang="0">
                    <a:pos x="2480" y="424"/>
                  </a:cxn>
                  <a:cxn ang="0">
                    <a:pos x="2203" y="343"/>
                  </a:cxn>
                  <a:cxn ang="0">
                    <a:pos x="1970" y="277"/>
                  </a:cxn>
                  <a:cxn ang="0">
                    <a:pos x="1807" y="212"/>
                  </a:cxn>
                  <a:cxn ang="0">
                    <a:pos x="1693" y="152"/>
                  </a:cxn>
                  <a:cxn ang="0">
                    <a:pos x="1628" y="103"/>
                  </a:cxn>
                  <a:cxn ang="0">
                    <a:pos x="1590" y="60"/>
                  </a:cxn>
                  <a:cxn ang="0">
                    <a:pos x="1579" y="27"/>
                  </a:cxn>
                  <a:cxn ang="0">
                    <a:pos x="1585" y="0"/>
                  </a:cxn>
                  <a:cxn ang="0">
                    <a:pos x="1557" y="49"/>
                  </a:cxn>
                  <a:cxn ang="0">
                    <a:pos x="1568" y="98"/>
                  </a:cxn>
                  <a:cxn ang="0">
                    <a:pos x="1617" y="141"/>
                  </a:cxn>
                  <a:cxn ang="0">
                    <a:pos x="1688" y="185"/>
                  </a:cxn>
                  <a:cxn ang="0">
                    <a:pos x="1791" y="228"/>
                  </a:cxn>
                  <a:cxn ang="0">
                    <a:pos x="2040" y="310"/>
                  </a:cxn>
                  <a:cxn ang="0">
                    <a:pos x="2285" y="381"/>
                  </a:cxn>
                  <a:cxn ang="0">
                    <a:pos x="2464" y="435"/>
                  </a:cxn>
                  <a:cxn ang="0">
                    <a:pos x="2605" y="484"/>
                  </a:cxn>
                  <a:cxn ang="0">
                    <a:pos x="2708" y="528"/>
                  </a:cxn>
                  <a:cxn ang="0">
                    <a:pos x="2768" y="560"/>
                  </a:cxn>
                  <a:cxn ang="0">
                    <a:pos x="2795" y="593"/>
                  </a:cxn>
                  <a:cxn ang="0">
                    <a:pos x="2795" y="642"/>
                  </a:cxn>
                  <a:cxn ang="0">
                    <a:pos x="2762" y="691"/>
                  </a:cxn>
                  <a:cxn ang="0">
                    <a:pos x="2692" y="735"/>
                  </a:cxn>
                  <a:cxn ang="0">
                    <a:pos x="2589" y="778"/>
                  </a:cxn>
                  <a:cxn ang="0">
                    <a:pos x="2458" y="822"/>
                  </a:cxn>
                  <a:cxn ang="0">
                    <a:pos x="2301" y="865"/>
                  </a:cxn>
                  <a:cxn ang="0">
                    <a:pos x="2030" y="930"/>
                  </a:cxn>
                  <a:cxn ang="0">
                    <a:pos x="1606" y="1034"/>
                  </a:cxn>
                  <a:cxn ang="0">
                    <a:pos x="1145" y="1164"/>
                  </a:cxn>
                  <a:cxn ang="0">
                    <a:pos x="673" y="1328"/>
                  </a:cxn>
                  <a:cxn ang="0">
                    <a:pos x="217" y="1545"/>
                  </a:cxn>
                  <a:cxn ang="0">
                    <a:pos x="353" y="1671"/>
                  </a:cxn>
                  <a:cxn ang="0">
                    <a:pos x="754" y="1469"/>
                  </a:cxn>
                  <a:cxn ang="0">
                    <a:pos x="1145" y="1311"/>
                  </a:cxn>
                  <a:cxn ang="0">
                    <a:pos x="1519" y="1186"/>
                  </a:cxn>
                  <a:cxn ang="0">
                    <a:pos x="1861" y="1083"/>
                  </a:cxn>
                  <a:cxn ang="0">
                    <a:pos x="2165" y="1007"/>
                  </a:cxn>
                  <a:cxn ang="0">
                    <a:pos x="2426" y="947"/>
                  </a:cxn>
                  <a:cxn ang="0">
                    <a:pos x="2626" y="892"/>
                  </a:cxn>
                  <a:cxn ang="0">
                    <a:pos x="2762" y="838"/>
                  </a:cxn>
                  <a:cxn ang="0">
                    <a:pos x="2827" y="794"/>
                  </a:cxn>
                  <a:cxn ang="0">
                    <a:pos x="2865" y="745"/>
                  </a:cxn>
                  <a:cxn ang="0">
                    <a:pos x="2882" y="702"/>
                  </a:cxn>
                  <a:cxn ang="0">
                    <a:pos x="2854" y="620"/>
                  </a:cxn>
                  <a:cxn ang="0">
                    <a:pos x="2800" y="560"/>
                  </a:cxn>
                  <a:cxn ang="0">
                    <a:pos x="2773" y="544"/>
                  </a:cxn>
                </a:cxnLst>
                <a:rect l="0" t="0" r="r" b="b"/>
                <a:pathLst>
                  <a:path w="2882" h="1671">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rotWithShape="0">
                <a:gsLst>
                  <a:gs pos="0">
                    <a:schemeClr val="bg1"/>
                  </a:gs>
                  <a:gs pos="100000">
                    <a:schemeClr val="bg1">
                      <a:gamma/>
                      <a:shade val="90980"/>
                      <a:invGamma/>
                    </a:schemeClr>
                  </a:gs>
                </a:gsLst>
                <a:lin ang="0" scaled="1"/>
              </a:gradFill>
              <a:ln w="9525">
                <a:noFill/>
                <a:round/>
                <a:headEnd/>
                <a:tailEnd/>
              </a:ln>
            </p:spPr>
            <p:txBody>
              <a:bodyPr/>
              <a:lstStyle/>
              <a:p>
                <a:endParaRPr lang="en-US"/>
              </a:p>
            </p:txBody>
          </p:sp>
          <p:sp>
            <p:nvSpPr>
              <p:cNvPr id="46087" name="Freeform 7"/>
              <p:cNvSpPr>
                <a:spLocks/>
              </p:cNvSpPr>
              <p:nvPr/>
            </p:nvSpPr>
            <p:spPr bwMode="hidden">
              <a:xfrm>
                <a:off x="4170" y="2671"/>
                <a:ext cx="1259" cy="811"/>
              </a:xfrm>
              <a:custGeom>
                <a:avLst/>
                <a:gdLst/>
                <a:ahLst/>
                <a:cxnLst>
                  <a:cxn ang="0">
                    <a:pos x="1259" y="615"/>
                  </a:cxn>
                  <a:cxn ang="0">
                    <a:pos x="1248" y="588"/>
                  </a:cxn>
                  <a:cxn ang="0">
                    <a:pos x="1237" y="566"/>
                  </a:cxn>
                  <a:cxn ang="0">
                    <a:pos x="1216" y="539"/>
                  </a:cxn>
                  <a:cxn ang="0">
                    <a:pos x="1188" y="517"/>
                  </a:cxn>
                  <a:cxn ang="0">
                    <a:pos x="1123" y="479"/>
                  </a:cxn>
                  <a:cxn ang="0">
                    <a:pos x="1042" y="441"/>
                  </a:cxn>
                  <a:cxn ang="0">
                    <a:pos x="944" y="408"/>
                  </a:cxn>
                  <a:cxn ang="0">
                    <a:pos x="841" y="381"/>
                  </a:cxn>
                  <a:cxn ang="0">
                    <a:pos x="727" y="348"/>
                  </a:cxn>
                  <a:cxn ang="0">
                    <a:pos x="613" y="321"/>
                  </a:cxn>
                  <a:cxn ang="0">
                    <a:pos x="499" y="294"/>
                  </a:cxn>
                  <a:cxn ang="0">
                    <a:pos x="391" y="261"/>
                  </a:cxn>
                  <a:cxn ang="0">
                    <a:pos x="288" y="229"/>
                  </a:cxn>
                  <a:cxn ang="0">
                    <a:pos x="195" y="196"/>
                  </a:cxn>
                  <a:cxn ang="0">
                    <a:pos x="119" y="152"/>
                  </a:cxn>
                  <a:cxn ang="0">
                    <a:pos x="54" y="109"/>
                  </a:cxn>
                  <a:cxn ang="0">
                    <a:pos x="33" y="87"/>
                  </a:cxn>
                  <a:cxn ang="0">
                    <a:pos x="16" y="60"/>
                  </a:cxn>
                  <a:cxn ang="0">
                    <a:pos x="5" y="33"/>
                  </a:cxn>
                  <a:cxn ang="0">
                    <a:pos x="0" y="0"/>
                  </a:cxn>
                  <a:cxn ang="0">
                    <a:pos x="0" y="6"/>
                  </a:cxn>
                  <a:cxn ang="0">
                    <a:pos x="0" y="11"/>
                  </a:cxn>
                  <a:cxn ang="0">
                    <a:pos x="0" y="38"/>
                  </a:cxn>
                  <a:cxn ang="0">
                    <a:pos x="5" y="60"/>
                  </a:cxn>
                  <a:cxn ang="0">
                    <a:pos x="16" y="87"/>
                  </a:cxn>
                  <a:cxn ang="0">
                    <a:pos x="33" y="114"/>
                  </a:cxn>
                  <a:cxn ang="0">
                    <a:pos x="54" y="142"/>
                  </a:cxn>
                  <a:cxn ang="0">
                    <a:pos x="87" y="174"/>
                  </a:cxn>
                  <a:cxn ang="0">
                    <a:pos x="125" y="207"/>
                  </a:cxn>
                  <a:cxn ang="0">
                    <a:pos x="179" y="240"/>
                  </a:cxn>
                  <a:cxn ang="0">
                    <a:pos x="244" y="278"/>
                  </a:cxn>
                  <a:cxn ang="0">
                    <a:pos x="326" y="310"/>
                  </a:cxn>
                  <a:cxn ang="0">
                    <a:pos x="418" y="348"/>
                  </a:cxn>
                  <a:cxn ang="0">
                    <a:pos x="526" y="381"/>
                  </a:cxn>
                  <a:cxn ang="0">
                    <a:pos x="657" y="414"/>
                  </a:cxn>
                  <a:cxn ang="0">
                    <a:pos x="749" y="435"/>
                  </a:cxn>
                  <a:cxn ang="0">
                    <a:pos x="830" y="463"/>
                  </a:cxn>
                  <a:cxn ang="0">
                    <a:pos x="901" y="490"/>
                  </a:cxn>
                  <a:cxn ang="0">
                    <a:pos x="966" y="512"/>
                  </a:cxn>
                  <a:cxn ang="0">
                    <a:pos x="1015" y="539"/>
                  </a:cxn>
                  <a:cxn ang="0">
                    <a:pos x="1053" y="566"/>
                  </a:cxn>
                  <a:cxn ang="0">
                    <a:pos x="1080" y="593"/>
                  </a:cxn>
                  <a:cxn ang="0">
                    <a:pos x="1102" y="620"/>
                  </a:cxn>
                  <a:cxn ang="0">
                    <a:pos x="1112" y="648"/>
                  </a:cxn>
                  <a:cxn ang="0">
                    <a:pos x="1118" y="675"/>
                  </a:cxn>
                  <a:cxn ang="0">
                    <a:pos x="1112" y="697"/>
                  </a:cxn>
                  <a:cxn ang="0">
                    <a:pos x="1096" y="724"/>
                  </a:cxn>
                  <a:cxn ang="0">
                    <a:pos x="1080" y="746"/>
                  </a:cxn>
                  <a:cxn ang="0">
                    <a:pos x="1053" y="767"/>
                  </a:cxn>
                  <a:cxn ang="0">
                    <a:pos x="1015" y="789"/>
                  </a:cxn>
                  <a:cxn ang="0">
                    <a:pos x="977" y="811"/>
                  </a:cxn>
                  <a:cxn ang="0">
                    <a:pos x="1047" y="789"/>
                  </a:cxn>
                  <a:cxn ang="0">
                    <a:pos x="1107" y="767"/>
                  </a:cxn>
                  <a:cxn ang="0">
                    <a:pos x="1156" y="746"/>
                  </a:cxn>
                  <a:cxn ang="0">
                    <a:pos x="1199" y="724"/>
                  </a:cxn>
                  <a:cxn ang="0">
                    <a:pos x="1226" y="702"/>
                  </a:cxn>
                  <a:cxn ang="0">
                    <a:pos x="1248" y="675"/>
                  </a:cxn>
                  <a:cxn ang="0">
                    <a:pos x="1259" y="648"/>
                  </a:cxn>
                  <a:cxn ang="0">
                    <a:pos x="1259" y="615"/>
                  </a:cxn>
                  <a:cxn ang="0">
                    <a:pos x="1259" y="615"/>
                  </a:cxn>
                </a:cxnLst>
                <a:rect l="0" t="0" r="r" b="b"/>
                <a:pathLst>
                  <a:path w="1259" h="811">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rotWithShape="0">
                <a:gsLst>
                  <a:gs pos="0">
                    <a:schemeClr val="bg1"/>
                  </a:gs>
                  <a:gs pos="100000">
                    <a:schemeClr val="bg1">
                      <a:gamma/>
                      <a:shade val="90980"/>
                      <a:invGamma/>
                    </a:schemeClr>
                  </a:gs>
                </a:gsLst>
                <a:lin ang="2700000" scaled="1"/>
              </a:gradFill>
              <a:ln w="9525">
                <a:noFill/>
                <a:round/>
                <a:headEnd/>
                <a:tailEnd/>
              </a:ln>
            </p:spPr>
            <p:txBody>
              <a:bodyPr/>
              <a:lstStyle/>
              <a:p>
                <a:endParaRPr lang="en-US"/>
              </a:p>
            </p:txBody>
          </p:sp>
          <p:sp>
            <p:nvSpPr>
              <p:cNvPr id="46088" name="Freeform 8"/>
              <p:cNvSpPr>
                <a:spLocks/>
              </p:cNvSpPr>
              <p:nvPr/>
            </p:nvSpPr>
            <p:spPr bwMode="hidden">
              <a:xfrm>
                <a:off x="2900" y="3346"/>
                <a:ext cx="2849" cy="969"/>
              </a:xfrm>
              <a:custGeom>
                <a:avLst/>
                <a:gdLst/>
                <a:ahLst/>
                <a:cxnLst>
                  <a:cxn ang="0">
                    <a:pos x="92" y="958"/>
                  </a:cxn>
                  <a:cxn ang="0">
                    <a:pos x="0" y="969"/>
                  </a:cxn>
                  <a:cxn ang="0">
                    <a:pos x="391" y="969"/>
                  </a:cxn>
                  <a:cxn ang="0">
                    <a:pos x="434" y="947"/>
                  </a:cxn>
                  <a:cxn ang="0">
                    <a:pos x="483" y="914"/>
                  </a:cxn>
                  <a:cxn ang="0">
                    <a:pos x="554" y="876"/>
                  </a:cxn>
                  <a:cxn ang="0">
                    <a:pos x="635" y="838"/>
                  </a:cxn>
                  <a:cxn ang="0">
                    <a:pos x="727" y="794"/>
                  </a:cxn>
                  <a:cxn ang="0">
                    <a:pos x="836" y="745"/>
                  </a:cxn>
                  <a:cxn ang="0">
                    <a:pos x="961" y="696"/>
                  </a:cxn>
                  <a:cxn ang="0">
                    <a:pos x="1102" y="642"/>
                  </a:cxn>
                  <a:cxn ang="0">
                    <a:pos x="1259" y="582"/>
                  </a:cxn>
                  <a:cxn ang="0">
                    <a:pos x="1433" y="522"/>
                  </a:cxn>
                  <a:cxn ang="0">
                    <a:pos x="1623" y="462"/>
                  </a:cxn>
                  <a:cxn ang="0">
                    <a:pos x="1829" y="403"/>
                  </a:cxn>
                  <a:cxn ang="0">
                    <a:pos x="2057" y="343"/>
                  </a:cxn>
                  <a:cxn ang="0">
                    <a:pos x="2301" y="283"/>
                  </a:cxn>
                  <a:cxn ang="0">
                    <a:pos x="2567" y="223"/>
                  </a:cxn>
                  <a:cxn ang="0">
                    <a:pos x="2849" y="163"/>
                  </a:cxn>
                  <a:cxn ang="0">
                    <a:pos x="2849" y="0"/>
                  </a:cxn>
                  <a:cxn ang="0">
                    <a:pos x="2817" y="16"/>
                  </a:cxn>
                  <a:cxn ang="0">
                    <a:pos x="2773" y="33"/>
                  </a:cxn>
                  <a:cxn ang="0">
                    <a:pos x="2719" y="54"/>
                  </a:cxn>
                  <a:cxn ang="0">
                    <a:pos x="2648" y="76"/>
                  </a:cxn>
                  <a:cxn ang="0">
                    <a:pos x="2572" y="98"/>
                  </a:cxn>
                  <a:cxn ang="0">
                    <a:pos x="2491" y="120"/>
                  </a:cxn>
                  <a:cxn ang="0">
                    <a:pos x="2399" y="147"/>
                  </a:cxn>
                  <a:cxn ang="0">
                    <a:pos x="2301" y="169"/>
                  </a:cxn>
                  <a:cxn ang="0">
                    <a:pos x="2095" y="223"/>
                  </a:cxn>
                  <a:cxn ang="0">
                    <a:pos x="1889" y="277"/>
                  </a:cxn>
                  <a:cxn ang="0">
                    <a:pos x="1688" y="326"/>
                  </a:cxn>
                  <a:cxn ang="0">
                    <a:pos x="1590" y="354"/>
                  </a:cxn>
                  <a:cxn ang="0">
                    <a:pos x="1503" y="381"/>
                  </a:cxn>
                  <a:cxn ang="0">
                    <a:pos x="1107" y="506"/>
                  </a:cxn>
                  <a:cxn ang="0">
                    <a:pos x="912" y="577"/>
                  </a:cxn>
                  <a:cxn ang="0">
                    <a:pos x="727" y="647"/>
                  </a:cxn>
                  <a:cxn ang="0">
                    <a:pos x="548" y="718"/>
                  </a:cxn>
                  <a:cxn ang="0">
                    <a:pos x="380" y="794"/>
                  </a:cxn>
                  <a:cxn ang="0">
                    <a:pos x="228" y="876"/>
                  </a:cxn>
                  <a:cxn ang="0">
                    <a:pos x="92" y="958"/>
                  </a:cxn>
                  <a:cxn ang="0">
                    <a:pos x="92" y="958"/>
                  </a:cxn>
                </a:cxnLst>
                <a:rect l="0" t="0" r="r" b="b"/>
                <a:pathLst>
                  <a:path w="2849" h="96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rotWithShape="0">
                <a:gsLst>
                  <a:gs pos="0">
                    <a:schemeClr val="bg1">
                      <a:gamma/>
                      <a:shade val="81961"/>
                      <a:invGamma/>
                    </a:schemeClr>
                  </a:gs>
                  <a:gs pos="100000">
                    <a:schemeClr val="bg1"/>
                  </a:gs>
                </a:gsLst>
                <a:lin ang="5400000" scaled="1"/>
              </a:gradFill>
              <a:ln w="9525">
                <a:noFill/>
                <a:round/>
                <a:headEnd/>
                <a:tailEnd/>
              </a:ln>
            </p:spPr>
            <p:txBody>
              <a:bodyPr/>
              <a:lstStyle/>
              <a:p>
                <a:endParaRPr lang="en-US"/>
              </a:p>
            </p:txBody>
          </p:sp>
          <p:sp>
            <p:nvSpPr>
              <p:cNvPr id="46089" name="Freeform 9"/>
              <p:cNvSpPr>
                <a:spLocks/>
              </p:cNvSpPr>
              <p:nvPr/>
            </p:nvSpPr>
            <p:spPr bwMode="hidden">
              <a:xfrm>
                <a:off x="2748" y="2230"/>
                <a:ext cx="3007" cy="2085"/>
              </a:xfrm>
              <a:custGeom>
                <a:avLst/>
                <a:gdLst/>
                <a:ahLst/>
                <a:cxnLst>
                  <a:cxn ang="0">
                    <a:pos x="1433" y="474"/>
                  </a:cxn>
                  <a:cxn ang="0">
                    <a:pos x="1460" y="528"/>
                  </a:cxn>
                  <a:cxn ang="0">
                    <a:pos x="1541" y="593"/>
                  </a:cxn>
                  <a:cxn ang="0">
                    <a:pos x="1715" y="670"/>
                  </a:cxn>
                  <a:cxn ang="0">
                    <a:pos x="1927" y="735"/>
                  </a:cxn>
                  <a:cxn ang="0">
                    <a:pos x="2155" y="789"/>
                  </a:cxn>
                  <a:cxn ang="0">
                    <a:pos x="2372" y="849"/>
                  </a:cxn>
                  <a:cxn ang="0">
                    <a:pos x="2551" y="920"/>
                  </a:cxn>
                  <a:cxn ang="0">
                    <a:pos x="2638" y="980"/>
                  </a:cxn>
                  <a:cxn ang="0">
                    <a:pos x="2676" y="1029"/>
                  </a:cxn>
                  <a:cxn ang="0">
                    <a:pos x="2681" y="1083"/>
                  </a:cxn>
                  <a:cxn ang="0">
                    <a:pos x="2665" y="1127"/>
                  </a:cxn>
                  <a:cxn ang="0">
                    <a:pos x="2616" y="1170"/>
                  </a:cxn>
                  <a:cxn ang="0">
                    <a:pos x="2545" y="1208"/>
                  </a:cxn>
                  <a:cxn ang="0">
                    <a:pos x="2448" y="1241"/>
                  </a:cxn>
                  <a:cxn ang="0">
                    <a:pos x="2328" y="1274"/>
                  </a:cxn>
                  <a:cxn ang="0">
                    <a:pos x="2106" y="1328"/>
                  </a:cxn>
                  <a:cxn ang="0">
                    <a:pos x="1742" y="1421"/>
                  </a:cxn>
                  <a:cxn ang="0">
                    <a:pos x="1308" y="1540"/>
                  </a:cxn>
                  <a:cxn ang="0">
                    <a:pos x="820" y="1709"/>
                  </a:cxn>
                  <a:cxn ang="0">
                    <a:pos x="282" y="1943"/>
                  </a:cxn>
                  <a:cxn ang="0">
                    <a:pos x="152" y="2085"/>
                  </a:cxn>
                  <a:cxn ang="0">
                    <a:pos x="386" y="1992"/>
                  </a:cxn>
                  <a:cxn ang="0">
                    <a:pos x="700" y="1834"/>
                  </a:cxn>
                  <a:cxn ang="0">
                    <a:pos x="1064" y="1693"/>
                  </a:cxn>
                  <a:cxn ang="0">
                    <a:pos x="1661" y="1497"/>
                  </a:cxn>
                  <a:cxn ang="0">
                    <a:pos x="1845" y="1442"/>
                  </a:cxn>
                  <a:cxn ang="0">
                    <a:pos x="2252" y="1339"/>
                  </a:cxn>
                  <a:cxn ang="0">
                    <a:pos x="2551" y="1263"/>
                  </a:cxn>
                  <a:cxn ang="0">
                    <a:pos x="2730" y="1214"/>
                  </a:cxn>
                  <a:cxn ang="0">
                    <a:pos x="2876" y="1170"/>
                  </a:cxn>
                  <a:cxn ang="0">
                    <a:pos x="2974" y="1132"/>
                  </a:cxn>
                  <a:cxn ang="0">
                    <a:pos x="3007" y="871"/>
                  </a:cxn>
                  <a:cxn ang="0">
                    <a:pos x="2860" y="844"/>
                  </a:cxn>
                  <a:cxn ang="0">
                    <a:pos x="2670" y="806"/>
                  </a:cxn>
                  <a:cxn ang="0">
                    <a:pos x="2458" y="757"/>
                  </a:cxn>
                  <a:cxn ang="0">
                    <a:pos x="2138" y="670"/>
                  </a:cxn>
                  <a:cxn ang="0">
                    <a:pos x="1959" y="604"/>
                  </a:cxn>
                  <a:cxn ang="0">
                    <a:pos x="1824" y="534"/>
                  </a:cxn>
                  <a:cxn ang="0">
                    <a:pos x="1769" y="474"/>
                  </a:cxn>
                  <a:cxn ang="0">
                    <a:pos x="1753" y="436"/>
                  </a:cxn>
                  <a:cxn ang="0">
                    <a:pos x="1780" y="381"/>
                  </a:cxn>
                  <a:cxn ang="0">
                    <a:pos x="1862" y="316"/>
                  </a:cxn>
                  <a:cxn ang="0">
                    <a:pos x="1986" y="267"/>
                  </a:cxn>
                  <a:cxn ang="0">
                    <a:pos x="2149" y="229"/>
                  </a:cxn>
                  <a:cxn ang="0">
                    <a:pos x="2431" y="180"/>
                  </a:cxn>
                  <a:cxn ang="0">
                    <a:pos x="2827" y="125"/>
                  </a:cxn>
                  <a:cxn ang="0">
                    <a:pos x="3007" y="87"/>
                  </a:cxn>
                  <a:cxn ang="0">
                    <a:pos x="2909" y="22"/>
                  </a:cxn>
                  <a:cxn ang="0">
                    <a:pos x="2676" y="66"/>
                  </a:cxn>
                  <a:cxn ang="0">
                    <a:pos x="2285" y="120"/>
                  </a:cxn>
                  <a:cxn ang="0">
                    <a:pos x="2030" y="158"/>
                  </a:cxn>
                  <a:cxn ang="0">
                    <a:pos x="1791" y="202"/>
                  </a:cxn>
                  <a:cxn ang="0">
                    <a:pos x="1601" y="261"/>
                  </a:cxn>
                  <a:cxn ang="0">
                    <a:pos x="1471" y="338"/>
                  </a:cxn>
                  <a:cxn ang="0">
                    <a:pos x="1438" y="387"/>
                  </a:cxn>
                  <a:cxn ang="0">
                    <a:pos x="1427" y="441"/>
                  </a:cxn>
                </a:cxnLst>
                <a:rect l="0" t="0" r="r" b="b"/>
                <a:pathLst>
                  <a:path w="3007" h="2085">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bg1"/>
              </a:solidFill>
              <a:ln w="9525">
                <a:noFill/>
                <a:round/>
                <a:headEnd/>
                <a:tailEnd/>
              </a:ln>
            </p:spPr>
            <p:txBody>
              <a:bodyPr/>
              <a:lstStyle/>
              <a:p>
                <a:endParaRPr lang="en-US"/>
              </a:p>
            </p:txBody>
          </p:sp>
          <p:sp>
            <p:nvSpPr>
              <p:cNvPr id="46090" name="Freeform 10"/>
              <p:cNvSpPr>
                <a:spLocks/>
              </p:cNvSpPr>
              <p:nvPr/>
            </p:nvSpPr>
            <p:spPr bwMode="hidden">
              <a:xfrm>
                <a:off x="4501" y="2317"/>
                <a:ext cx="1248" cy="539"/>
              </a:xfrm>
              <a:custGeom>
                <a:avLst/>
                <a:gdLst/>
                <a:ahLst/>
                <a:cxnLst>
                  <a:cxn ang="0">
                    <a:pos x="0" y="332"/>
                  </a:cxn>
                  <a:cxn ang="0">
                    <a:pos x="0" y="360"/>
                  </a:cxn>
                  <a:cxn ang="0">
                    <a:pos x="5" y="387"/>
                  </a:cxn>
                  <a:cxn ang="0">
                    <a:pos x="27" y="414"/>
                  </a:cxn>
                  <a:cxn ang="0">
                    <a:pos x="54" y="436"/>
                  </a:cxn>
                  <a:cxn ang="0">
                    <a:pos x="92" y="463"/>
                  </a:cxn>
                  <a:cxn ang="0">
                    <a:pos x="141" y="490"/>
                  </a:cxn>
                  <a:cxn ang="0">
                    <a:pos x="195" y="512"/>
                  </a:cxn>
                  <a:cxn ang="0">
                    <a:pos x="255" y="539"/>
                  </a:cxn>
                  <a:cxn ang="0">
                    <a:pos x="212" y="517"/>
                  </a:cxn>
                  <a:cxn ang="0">
                    <a:pos x="179" y="490"/>
                  </a:cxn>
                  <a:cxn ang="0">
                    <a:pos x="157" y="468"/>
                  </a:cxn>
                  <a:cxn ang="0">
                    <a:pos x="141" y="447"/>
                  </a:cxn>
                  <a:cxn ang="0">
                    <a:pos x="136" y="425"/>
                  </a:cxn>
                  <a:cxn ang="0">
                    <a:pos x="136" y="403"/>
                  </a:cxn>
                  <a:cxn ang="0">
                    <a:pos x="141" y="381"/>
                  </a:cxn>
                  <a:cxn ang="0">
                    <a:pos x="157" y="365"/>
                  </a:cxn>
                  <a:cxn ang="0">
                    <a:pos x="179" y="343"/>
                  </a:cxn>
                  <a:cxn ang="0">
                    <a:pos x="201" y="327"/>
                  </a:cxn>
                  <a:cxn ang="0">
                    <a:pos x="266" y="294"/>
                  </a:cxn>
                  <a:cxn ang="0">
                    <a:pos x="353" y="262"/>
                  </a:cxn>
                  <a:cxn ang="0">
                    <a:pos x="445" y="234"/>
                  </a:cxn>
                  <a:cxn ang="0">
                    <a:pos x="554" y="213"/>
                  </a:cxn>
                  <a:cxn ang="0">
                    <a:pos x="662" y="191"/>
                  </a:cxn>
                  <a:cxn ang="0">
                    <a:pos x="890" y="153"/>
                  </a:cxn>
                  <a:cxn ang="0">
                    <a:pos x="993" y="136"/>
                  </a:cxn>
                  <a:cxn ang="0">
                    <a:pos x="1091" y="120"/>
                  </a:cxn>
                  <a:cxn ang="0">
                    <a:pos x="1178" y="115"/>
                  </a:cxn>
                  <a:cxn ang="0">
                    <a:pos x="1248" y="104"/>
                  </a:cxn>
                  <a:cxn ang="0">
                    <a:pos x="1248" y="0"/>
                  </a:cxn>
                  <a:cxn ang="0">
                    <a:pos x="1161" y="22"/>
                  </a:cxn>
                  <a:cxn ang="0">
                    <a:pos x="1069" y="38"/>
                  </a:cxn>
                  <a:cxn ang="0">
                    <a:pos x="874" y="71"/>
                  </a:cxn>
                  <a:cxn ang="0">
                    <a:pos x="673" y="93"/>
                  </a:cxn>
                  <a:cxn ang="0">
                    <a:pos x="483" y="126"/>
                  </a:cxn>
                  <a:cxn ang="0">
                    <a:pos x="391" y="142"/>
                  </a:cxn>
                  <a:cxn ang="0">
                    <a:pos x="309" y="158"/>
                  </a:cxn>
                  <a:cxn ang="0">
                    <a:pos x="228" y="180"/>
                  </a:cxn>
                  <a:cxn ang="0">
                    <a:pos x="163" y="202"/>
                  </a:cxn>
                  <a:cxn ang="0">
                    <a:pos x="103" y="229"/>
                  </a:cxn>
                  <a:cxn ang="0">
                    <a:pos x="54" y="256"/>
                  </a:cxn>
                  <a:cxn ang="0">
                    <a:pos x="22" y="294"/>
                  </a:cxn>
                  <a:cxn ang="0">
                    <a:pos x="0" y="332"/>
                  </a:cxn>
                  <a:cxn ang="0">
                    <a:pos x="0" y="332"/>
                  </a:cxn>
                </a:cxnLst>
                <a:rect l="0" t="0" r="r" b="b"/>
                <a:pathLst>
                  <a:path w="1248" h="539">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rotWithShape="0">
                <a:gsLst>
                  <a:gs pos="0">
                    <a:schemeClr val="bg1">
                      <a:gamma/>
                      <a:shade val="87843"/>
                      <a:invGamma/>
                    </a:schemeClr>
                  </a:gs>
                  <a:gs pos="100000">
                    <a:schemeClr val="bg1"/>
                  </a:gs>
                </a:gsLst>
                <a:lin ang="2700000" scaled="1"/>
              </a:gradFill>
              <a:ln w="9525">
                <a:noFill/>
                <a:round/>
                <a:headEnd/>
                <a:tailEnd/>
              </a:ln>
            </p:spPr>
            <p:txBody>
              <a:bodyPr/>
              <a:lstStyle/>
              <a:p>
                <a:endParaRPr lang="en-US"/>
              </a:p>
            </p:txBody>
          </p:sp>
        </p:grpSp>
        <p:sp>
          <p:nvSpPr>
            <p:cNvPr id="46091" name="Freeform 11"/>
            <p:cNvSpPr>
              <a:spLocks/>
            </p:cNvSpPr>
            <p:nvPr/>
          </p:nvSpPr>
          <p:spPr bwMode="hidden">
            <a:xfrm>
              <a:off x="3322" y="1341"/>
              <a:ext cx="1825" cy="1537"/>
            </a:xfrm>
            <a:custGeom>
              <a:avLst/>
              <a:gdLst/>
              <a:ahLst/>
              <a:cxnLst>
                <a:cxn ang="0">
                  <a:pos x="982" y="1061"/>
                </a:cxn>
                <a:cxn ang="0">
                  <a:pos x="1357" y="1012"/>
                </a:cxn>
                <a:cxn ang="0">
                  <a:pos x="1666" y="957"/>
                </a:cxn>
                <a:cxn ang="0">
                  <a:pos x="1916" y="897"/>
                </a:cxn>
                <a:cxn ang="0">
                  <a:pos x="2100" y="832"/>
                </a:cxn>
                <a:cxn ang="0">
                  <a:pos x="2220" y="756"/>
                </a:cxn>
                <a:cxn ang="0">
                  <a:pos x="2285" y="669"/>
                </a:cxn>
                <a:cxn ang="0">
                  <a:pos x="2290" y="560"/>
                </a:cxn>
                <a:cxn ang="0">
                  <a:pos x="2241" y="457"/>
                </a:cxn>
                <a:cxn ang="0">
                  <a:pos x="2144" y="364"/>
                </a:cxn>
                <a:cxn ang="0">
                  <a:pos x="2008" y="277"/>
                </a:cxn>
                <a:cxn ang="0">
                  <a:pos x="1769" y="157"/>
                </a:cxn>
                <a:cxn ang="0">
                  <a:pos x="1612" y="92"/>
                </a:cxn>
                <a:cxn ang="0">
                  <a:pos x="1476" y="43"/>
                </a:cxn>
                <a:cxn ang="0">
                  <a:pos x="1384" y="10"/>
                </a:cxn>
                <a:cxn ang="0">
                  <a:pos x="1346" y="0"/>
                </a:cxn>
                <a:cxn ang="0">
                  <a:pos x="1655" y="119"/>
                </a:cxn>
                <a:cxn ang="0">
                  <a:pos x="1948" y="255"/>
                </a:cxn>
                <a:cxn ang="0">
                  <a:pos x="2068" y="326"/>
                </a:cxn>
                <a:cxn ang="0">
                  <a:pos x="2171" y="402"/>
                </a:cxn>
                <a:cxn ang="0">
                  <a:pos x="2236" y="478"/>
                </a:cxn>
                <a:cxn ang="0">
                  <a:pos x="2263" y="560"/>
                </a:cxn>
                <a:cxn ang="0">
                  <a:pos x="2241" y="636"/>
                </a:cxn>
                <a:cxn ang="0">
                  <a:pos x="2171" y="702"/>
                </a:cxn>
                <a:cxn ang="0">
                  <a:pos x="2062" y="756"/>
                </a:cxn>
                <a:cxn ang="0">
                  <a:pos x="1921" y="800"/>
                </a:cxn>
                <a:cxn ang="0">
                  <a:pos x="1748" y="843"/>
                </a:cxn>
                <a:cxn ang="0">
                  <a:pos x="1351" y="908"/>
                </a:cxn>
                <a:cxn ang="0">
                  <a:pos x="923" y="968"/>
                </a:cxn>
                <a:cxn ang="0">
                  <a:pos x="521" y="1028"/>
                </a:cxn>
                <a:cxn ang="0">
                  <a:pos x="353" y="1066"/>
                </a:cxn>
                <a:cxn ang="0">
                  <a:pos x="206" y="1104"/>
                </a:cxn>
                <a:cxn ang="0">
                  <a:pos x="92" y="1148"/>
                </a:cxn>
                <a:cxn ang="0">
                  <a:pos x="22" y="1202"/>
                </a:cxn>
                <a:cxn ang="0">
                  <a:pos x="0" y="1262"/>
                </a:cxn>
                <a:cxn ang="0">
                  <a:pos x="27" y="1327"/>
                </a:cxn>
                <a:cxn ang="0">
                  <a:pos x="98" y="1382"/>
                </a:cxn>
                <a:cxn ang="0">
                  <a:pos x="196" y="1425"/>
                </a:cxn>
                <a:cxn ang="0">
                  <a:pos x="326" y="1469"/>
                </a:cxn>
                <a:cxn ang="0">
                  <a:pos x="217" y="1414"/>
                </a:cxn>
                <a:cxn ang="0">
                  <a:pos x="147" y="1360"/>
                </a:cxn>
                <a:cxn ang="0">
                  <a:pos x="120" y="1306"/>
                </a:cxn>
                <a:cxn ang="0">
                  <a:pos x="141" y="1257"/>
                </a:cxn>
                <a:cxn ang="0">
                  <a:pos x="212" y="1208"/>
                </a:cxn>
                <a:cxn ang="0">
                  <a:pos x="342" y="1164"/>
                </a:cxn>
                <a:cxn ang="0">
                  <a:pos x="527" y="1121"/>
                </a:cxn>
                <a:cxn ang="0">
                  <a:pos x="771" y="1088"/>
                </a:cxn>
              </a:cxnLst>
              <a:rect l="0" t="0" r="r" b="b"/>
              <a:pathLst>
                <a:path w="2296" h="1469">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rotWithShape="0">
              <a:gsLst>
                <a:gs pos="0">
                  <a:schemeClr val="bg1">
                    <a:gamma/>
                    <a:shade val="84706"/>
                    <a:invGamma/>
                  </a:schemeClr>
                </a:gs>
                <a:gs pos="100000">
                  <a:schemeClr val="bg1"/>
                </a:gs>
              </a:gsLst>
              <a:lin ang="2700000" scaled="1"/>
            </a:gradFill>
            <a:ln w="9525">
              <a:noFill/>
              <a:round/>
              <a:headEnd/>
              <a:tailEnd/>
            </a:ln>
          </p:spPr>
          <p:txBody>
            <a:bodyPr/>
            <a:lstStyle/>
            <a:p>
              <a:endParaRPr lang="en-US"/>
            </a:p>
          </p:txBody>
        </p:sp>
        <p:sp>
          <p:nvSpPr>
            <p:cNvPr id="46092" name="Freeform 12"/>
            <p:cNvSpPr>
              <a:spLocks/>
            </p:cNvSpPr>
            <p:nvPr/>
          </p:nvSpPr>
          <p:spPr bwMode="hidden">
            <a:xfrm>
              <a:off x="0" y="0"/>
              <a:ext cx="5758" cy="1776"/>
            </a:xfrm>
            <a:custGeom>
              <a:avLst/>
              <a:gdLst/>
              <a:ahLst/>
              <a:cxnLst>
                <a:cxn ang="0">
                  <a:pos x="0" y="0"/>
                </a:cxn>
                <a:cxn ang="0">
                  <a:pos x="0" y="1906"/>
                </a:cxn>
                <a:cxn ang="0">
                  <a:pos x="5740" y="1906"/>
                </a:cxn>
                <a:cxn ang="0">
                  <a:pos x="5740" y="0"/>
                </a:cxn>
                <a:cxn ang="0">
                  <a:pos x="0" y="0"/>
                </a:cxn>
                <a:cxn ang="0">
                  <a:pos x="0" y="0"/>
                </a:cxn>
              </a:cxnLst>
              <a:rect l="0" t="0" r="r" b="b"/>
              <a:pathLst>
                <a:path w="5740" h="1906">
                  <a:moveTo>
                    <a:pt x="0" y="0"/>
                  </a:moveTo>
                  <a:lnTo>
                    <a:pt x="0" y="1906"/>
                  </a:lnTo>
                  <a:lnTo>
                    <a:pt x="5740" y="1906"/>
                  </a:lnTo>
                  <a:lnTo>
                    <a:pt x="5740" y="0"/>
                  </a:lnTo>
                  <a:lnTo>
                    <a:pt x="0" y="0"/>
                  </a:lnTo>
                  <a:lnTo>
                    <a:pt x="0" y="0"/>
                  </a:lnTo>
                  <a:close/>
                </a:path>
              </a:pathLst>
            </a:custGeom>
            <a:gradFill rotWithShape="0">
              <a:gsLst>
                <a:gs pos="0">
                  <a:schemeClr val="bg2"/>
                </a:gs>
                <a:gs pos="100000">
                  <a:schemeClr val="bg1"/>
                </a:gs>
              </a:gsLst>
              <a:lin ang="5400000" scaled="1"/>
            </a:gradFill>
            <a:ln w="9525">
              <a:noFill/>
              <a:round/>
              <a:headEnd/>
              <a:tailEnd/>
            </a:ln>
          </p:spPr>
          <p:txBody>
            <a:bodyPr/>
            <a:lstStyle/>
            <a:p>
              <a:endParaRPr lang="en-US"/>
            </a:p>
          </p:txBody>
        </p:sp>
      </p:grpSp>
      <p:sp>
        <p:nvSpPr>
          <p:cNvPr id="46093" name="Rectangle 13"/>
          <p:cNvSpPr>
            <a:spLocks noGrp="1" noRot="1" noChangeArrowheads="1"/>
          </p:cNvSpPr>
          <p:nvPr>
            <p:ph type="title"/>
          </p:nvPr>
        </p:nvSpPr>
        <p:spPr bwMode="auto">
          <a:xfrm>
            <a:off x="457200" y="274638"/>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
        <p:nvSpPr>
          <p:cNvPr id="46094" name="Rectangle 14"/>
          <p:cNvSpPr>
            <a:spLocks noGrp="1" noChangeArrowheads="1"/>
          </p:cNvSpPr>
          <p:nvPr>
            <p:ph type="ftr" sz="quarter" idx="3"/>
          </p:nvPr>
        </p:nvSpPr>
        <p:spPr bwMode="auto">
          <a:xfrm>
            <a:off x="3124200" y="6248400"/>
            <a:ext cx="2895600" cy="47625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eaLnBrk="1" hangingPunct="1">
              <a:defRPr sz="1200">
                <a:latin typeface="Arial" charset="0"/>
              </a:defRPr>
            </a:lvl1pPr>
          </a:lstStyle>
          <a:p>
            <a:endParaRPr lang="en-US"/>
          </a:p>
        </p:txBody>
      </p:sp>
      <p:sp>
        <p:nvSpPr>
          <p:cNvPr id="46095" name="Rectangle 15"/>
          <p:cNvSpPr>
            <a:spLocks noGrp="1" noChangeArrowheads="1"/>
          </p:cNvSpPr>
          <p:nvPr>
            <p:ph type="body" idx="1"/>
          </p:nvPr>
        </p:nvSpPr>
        <p:spPr bwMode="auto">
          <a:xfrm>
            <a:off x="457200" y="1600200"/>
            <a:ext cx="82296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Tree>
  </p:cSld>
  <p:clrMap bg1="dk2" tx1="lt1" bg2="dk1" tx2="lt2" accent1="accent1" accent2="accent2" accent3="accent3" accent4="accent4" accent5="accent5" accent6="accent6" hlink="hlink" folHlink="folHlink"/>
  <p:sldLayoutIdLst>
    <p:sldLayoutId id="2147483667" r:id="rId1"/>
    <p:sldLayoutId id="2147483668" r:id="rId2"/>
    <p:sldLayoutId id="2147483669" r:id="rId3"/>
    <p:sldLayoutId id="2147483670" r:id="rId4"/>
    <p:sldLayoutId id="2147483671" r:id="rId5"/>
    <p:sldLayoutId id="2147483672" r:id="rId6"/>
    <p:sldLayoutId id="2147483673" r:id="rId7"/>
    <p:sldLayoutId id="2147483674" r:id="rId8"/>
    <p:sldLayoutId id="2147483675" r:id="rId9"/>
    <p:sldLayoutId id="2147483676" r:id="rId10"/>
    <p:sldLayoutId id="2147483677" r:id="rId11"/>
    <p:sldLayoutId id="2147483679" r:id="rId12"/>
  </p:sldLayoutIdLst>
  <p:timing>
    <p:tnLst>
      <p:par>
        <p:cTn id="1" dur="indefinite" restart="never" nodeType="tmRoot"/>
      </p:par>
    </p:tnLst>
  </p:timing>
  <p:txStyles>
    <p:titleStyle>
      <a:lvl1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2pPr>
      <a:lvl3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3pPr>
      <a:lvl4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4pPr>
      <a:lvl5pPr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5pPr>
      <a:lvl6pPr marL="4572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6pPr>
      <a:lvl7pPr marL="9144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7pPr>
      <a:lvl8pPr marL="13716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8pPr>
      <a:lvl9pPr marL="1828800" algn="ctr" rtl="0" eaLnBrk="1" fontAlgn="base" hangingPunct="1">
        <a:spcBef>
          <a:spcPct val="0"/>
        </a:spcBef>
        <a:spcAft>
          <a:spcPct val="0"/>
        </a:spcAft>
        <a:defRPr sz="4400" b="1">
          <a:solidFill>
            <a:schemeClr val="tx2"/>
          </a:solidFill>
          <a:effectLst>
            <a:outerShdw blurRad="38100" dist="38100" dir="2700000" algn="tl">
              <a:srgbClr val="000000"/>
            </a:outerShdw>
          </a:effectLst>
          <a:latin typeface="Garamond" pitchFamily="18" charset="0"/>
        </a:defRPr>
      </a:lvl9pPr>
    </p:titleStyle>
    <p:bodyStyle>
      <a:lvl1pPr marL="342900" indent="-342900" algn="l" rtl="0" eaLnBrk="1" fontAlgn="base" hangingPunct="1">
        <a:spcBef>
          <a:spcPct val="20000"/>
        </a:spcBef>
        <a:spcAft>
          <a:spcPct val="0"/>
        </a:spcAft>
        <a:buClr>
          <a:schemeClr val="hlink"/>
        </a:buClr>
        <a:buSzPct val="70000"/>
        <a:buFont typeface="Wingdings" pitchFamily="2" charset="2"/>
        <a:buChar char="n"/>
        <a:defRPr sz="3200">
          <a:solidFill>
            <a:schemeClr val="tx1"/>
          </a:solidFill>
          <a:effectLst>
            <a:outerShdw blurRad="38100" dist="38100" dir="2700000" algn="tl">
              <a:srgbClr val="000000"/>
            </a:outerShdw>
          </a:effectLst>
          <a:latin typeface="+mn-lt"/>
          <a:ea typeface="+mn-ea"/>
          <a:cs typeface="+mn-cs"/>
        </a:defRPr>
      </a:lvl1pPr>
      <a:lvl2pPr marL="742950" indent="-285750" algn="l" rtl="0" eaLnBrk="1" fontAlgn="base" hangingPunct="1">
        <a:spcBef>
          <a:spcPct val="20000"/>
        </a:spcBef>
        <a:spcAft>
          <a:spcPct val="0"/>
        </a:spcAft>
        <a:buClr>
          <a:schemeClr val="accent2"/>
        </a:buClr>
        <a:buSzPct val="70000"/>
        <a:buFont typeface="Wingdings" pitchFamily="2" charset="2"/>
        <a:buChar char="n"/>
        <a:defRPr sz="2800">
          <a:solidFill>
            <a:schemeClr val="tx1"/>
          </a:solidFill>
          <a:effectLst>
            <a:outerShdw blurRad="38100" dist="38100" dir="2700000" algn="tl">
              <a:srgbClr val="000000"/>
            </a:outerShdw>
          </a:effectLst>
          <a:latin typeface="+mn-lt"/>
        </a:defRPr>
      </a:lvl2pPr>
      <a:lvl3pPr marL="1143000" indent="-228600" algn="l" rtl="0" eaLnBrk="1" fontAlgn="base" hangingPunct="1">
        <a:spcBef>
          <a:spcPct val="20000"/>
        </a:spcBef>
        <a:spcAft>
          <a:spcPct val="0"/>
        </a:spcAft>
        <a:buClr>
          <a:schemeClr val="tx2"/>
        </a:buClr>
        <a:buSzPct val="70000"/>
        <a:buFont typeface="Wingdings" pitchFamily="2" charset="2"/>
        <a:buChar char="n"/>
        <a:defRPr sz="2400">
          <a:solidFill>
            <a:schemeClr val="tx1"/>
          </a:solidFill>
          <a:effectLst>
            <a:outerShdw blurRad="38100" dist="38100" dir="2700000" algn="tl">
              <a:srgbClr val="000000"/>
            </a:outerShdw>
          </a:effectLst>
          <a:latin typeface="+mn-lt"/>
        </a:defRPr>
      </a:lvl3pPr>
      <a:lvl4pPr marL="1600200" indent="-228600" algn="l" rtl="0" eaLnBrk="1" fontAlgn="base" hangingPunct="1">
        <a:spcBef>
          <a:spcPct val="20000"/>
        </a:spcBef>
        <a:spcAft>
          <a:spcPct val="0"/>
        </a:spcAft>
        <a:buClr>
          <a:schemeClr val="accent2"/>
        </a:buClr>
        <a:buSzPct val="70000"/>
        <a:buFont typeface="Wingdings" pitchFamily="2" charset="2"/>
        <a:buChar char="n"/>
        <a:defRPr sz="2000">
          <a:solidFill>
            <a:schemeClr val="tx1"/>
          </a:solidFill>
          <a:effectLst>
            <a:outerShdw blurRad="38100" dist="38100" dir="2700000" algn="tl">
              <a:srgbClr val="000000"/>
            </a:outerShdw>
          </a:effectLst>
          <a:latin typeface="+mn-lt"/>
        </a:defRPr>
      </a:lvl4pPr>
      <a:lvl5pPr marL="20574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5pPr>
      <a:lvl6pPr marL="25146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6pPr>
      <a:lvl7pPr marL="29718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7pPr>
      <a:lvl8pPr marL="34290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8pPr>
      <a:lvl9pPr marL="3886200" indent="-228600" algn="l" rtl="0" eaLnBrk="1" fontAlgn="base" hangingPunct="1">
        <a:spcBef>
          <a:spcPct val="20000"/>
        </a:spcBef>
        <a:spcAft>
          <a:spcPct val="0"/>
        </a:spcAft>
        <a:buClr>
          <a:schemeClr val="hlink"/>
        </a:buClr>
        <a:buSzPct val="70000"/>
        <a:buFont typeface="Wingdings" pitchFamily="2" charset="2"/>
        <a:buChar char="n"/>
        <a:defRPr sz="2000">
          <a:solidFill>
            <a:schemeClr val="tx1"/>
          </a:solidFill>
          <a:effectLst>
            <a:outerShdw blurRad="38100" dist="38100" dir="2700000" algn="tl">
              <a:srgbClr val="000000"/>
            </a:outerShdw>
          </a:effectLst>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http://images.google.com/imgres?imgurl=http://mohfw.nic.in/NRHM/Images/worker.gif&amp;imgrefurl=http://www.mohfw.nic.in/NRHM/asha.htm&amp;usg=__rEQ2HoO1ZI0p3sNdbL_znObO7h0=&amp;h=310&amp;w=211&amp;sz=6&amp;hl=en&amp;start=13&amp;um=1&amp;itbs=1&amp;tbnid=s8V-jjs46jkdSM:&amp;tbnh=117&amp;tbnw=80&amp;prev=/images?q=%22Village+health+and+nutrition+day%22+in+india&amp;hl=en&amp;rlz=1T4GZEZ_en-GBIN350IN350&amp;um=1" TargetMode="External"/><Relationship Id="rId2" Type="http://schemas.openxmlformats.org/officeDocument/2006/relationships/notesSlide" Target="../notesSlides/notesSlide14.xml"/><Relationship Id="rId1" Type="http://schemas.openxmlformats.org/officeDocument/2006/relationships/slideLayout" Target="../slideLayouts/slideLayout12.xml"/><Relationship Id="rId4" Type="http://schemas.openxmlformats.org/officeDocument/2006/relationships/image" Target="../media/image5.jpeg"/></Relationships>
</file>

<file path=ppt/slides/_rels/slide15.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7.xml"/><Relationship Id="rId1" Type="http://schemas.openxmlformats.org/officeDocument/2006/relationships/tags" Target="../tags/tag1.xml"/></Relationships>
</file>

<file path=ppt/slides/_rels/slide1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20.xml"/><Relationship Id="rId1" Type="http://schemas.openxmlformats.org/officeDocument/2006/relationships/slideLayout" Target="../slideLayouts/slideLayout2.xml"/><Relationship Id="rId4" Type="http://schemas.openxmlformats.org/officeDocument/2006/relationships/image" Target="../media/image1.jpeg"/></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7.xml"/><Relationship Id="rId1" Type="http://schemas.openxmlformats.org/officeDocument/2006/relationships/slideLayout" Target="../slideLayouts/slideLayout2.xml"/><Relationship Id="rId4" Type="http://schemas.openxmlformats.org/officeDocument/2006/relationships/image" Target="../media/image10.jpeg"/></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5.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4.png"/><Relationship Id="rId4" Type="http://schemas.openxmlformats.org/officeDocument/2006/relationships/image" Target="../media/image3.png"/></Relationships>
</file>

<file path=ppt/slides/_rels/slide9.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a:xfrm>
            <a:off x="457200" y="1447801"/>
            <a:ext cx="8001000" cy="2209800"/>
          </a:xfrm>
        </p:spPr>
        <p:txBody>
          <a:bodyPr/>
          <a:lstStyle/>
          <a:p>
            <a:r>
              <a:rPr lang="en-US" sz="5400" dirty="0" smtClean="0"/>
              <a:t>Reproductive and Child Health Phase II </a:t>
            </a:r>
            <a:br>
              <a:rPr lang="en-US" sz="5400" dirty="0" smtClean="0"/>
            </a:br>
            <a:r>
              <a:rPr lang="en-US" sz="5400" dirty="0" smtClean="0"/>
              <a:t>(RCH-II)</a:t>
            </a:r>
            <a:endParaRPr lang="en-US" sz="5400" dirty="0"/>
          </a:p>
        </p:txBody>
      </p:sp>
      <p:sp>
        <p:nvSpPr>
          <p:cNvPr id="3" name="Subtitle 2"/>
          <p:cNvSpPr>
            <a:spLocks noGrp="1"/>
          </p:cNvSpPr>
          <p:nvPr>
            <p:ph type="subTitle" sz="quarter" idx="1"/>
          </p:nvPr>
        </p:nvSpPr>
        <p:spPr>
          <a:xfrm>
            <a:off x="1371600" y="4648200"/>
            <a:ext cx="6400800" cy="838200"/>
          </a:xfrm>
        </p:spPr>
        <p:txBody>
          <a:bodyPr/>
          <a:lstStyle/>
          <a:p>
            <a:r>
              <a:rPr lang="en-US" dirty="0" smtClean="0"/>
              <a:t>Dr. </a:t>
            </a:r>
            <a:r>
              <a:rPr lang="en-US" dirty="0" err="1" smtClean="0"/>
              <a:t>Rakesh</a:t>
            </a:r>
            <a:r>
              <a:rPr lang="en-US" dirty="0" smtClean="0"/>
              <a:t> Kumar</a:t>
            </a:r>
          </a:p>
          <a:p>
            <a:r>
              <a:rPr lang="en-US" dirty="0" smtClean="0"/>
              <a:t>PG Com. Medicine</a:t>
            </a:r>
            <a:endParaRPr lang="en-US" dirty="0"/>
          </a:p>
        </p:txBody>
      </p:sp>
      <p:pic>
        <p:nvPicPr>
          <p:cNvPr id="474114" name="Picture 2" descr="http://mohfw.nic.in/RCH_logo.JPG"/>
          <p:cNvPicPr>
            <a:picLocks noChangeAspect="1" noChangeArrowheads="1"/>
          </p:cNvPicPr>
          <p:nvPr/>
        </p:nvPicPr>
        <p:blipFill>
          <a:blip r:embed="rId3"/>
          <a:srcRect/>
          <a:stretch>
            <a:fillRect/>
          </a:stretch>
        </p:blipFill>
        <p:spPr bwMode="auto">
          <a:xfrm>
            <a:off x="7239000" y="4953000"/>
            <a:ext cx="1609725" cy="1571625"/>
          </a:xfrm>
          <a:prstGeom prst="rect">
            <a:avLst/>
          </a:prstGeom>
          <a:noFill/>
        </p:spPr>
      </p:pic>
    </p:spTree>
  </p:cSld>
  <p:clrMapOvr>
    <a:masterClrMapping/>
  </p:clrMapOvr>
  <p:transition advTm="3400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76200"/>
            <a:ext cx="8229600" cy="1143000"/>
          </a:xfrm>
        </p:spPr>
        <p:txBody>
          <a:bodyPr/>
          <a:lstStyle/>
          <a:p>
            <a:r>
              <a:rPr lang="en-US" sz="3200" dirty="0" smtClean="0">
                <a:solidFill>
                  <a:srgbClr val="FF0000"/>
                </a:solidFill>
              </a:rPr>
              <a:t>24×7 Hours PHCs &amp; CHCs </a:t>
            </a:r>
            <a:endParaRPr lang="en-US" sz="3200" dirty="0">
              <a:solidFill>
                <a:srgbClr val="FF0000"/>
              </a:solidFill>
              <a:latin typeface="Times New Roman" pitchFamily="18" charset="0"/>
              <a:cs typeface="Times New Roman" pitchFamily="18" charset="0"/>
            </a:endParaRPr>
          </a:p>
        </p:txBody>
      </p:sp>
      <p:sp>
        <p:nvSpPr>
          <p:cNvPr id="18435" name="Rectangle 3"/>
          <p:cNvSpPr>
            <a:spLocks noGrp="1" noChangeArrowheads="1"/>
          </p:cNvSpPr>
          <p:nvPr>
            <p:ph idx="1"/>
          </p:nvPr>
        </p:nvSpPr>
        <p:spPr>
          <a:xfrm>
            <a:off x="304800" y="914400"/>
            <a:ext cx="8382000" cy="6096000"/>
          </a:xfrm>
        </p:spPr>
        <p:txBody>
          <a:bodyPr/>
          <a:lstStyle/>
          <a:p>
            <a:pPr>
              <a:buFontTx/>
              <a:buNone/>
            </a:pPr>
            <a:r>
              <a:rPr lang="en-US" sz="2400" b="1" dirty="0" smtClean="0">
                <a:solidFill>
                  <a:srgbClr val="FFC000"/>
                </a:solidFill>
                <a:latin typeface="Times New Roman" pitchFamily="18" charset="0"/>
                <a:cs typeface="Times New Roman" pitchFamily="18" charset="0"/>
              </a:rPr>
              <a:t>Aim:  </a:t>
            </a:r>
            <a:r>
              <a:rPr lang="en-US" sz="2400" b="1" dirty="0" smtClean="0">
                <a:latin typeface="Times New Roman" pitchFamily="18" charset="0"/>
                <a:cs typeface="Times New Roman" pitchFamily="18" charset="0"/>
              </a:rPr>
              <a:t>-</a:t>
            </a:r>
            <a:r>
              <a:rPr lang="en-US" sz="2000" dirty="0" smtClean="0">
                <a:latin typeface="Times New Roman" pitchFamily="18" charset="0"/>
                <a:cs typeface="Times New Roman" pitchFamily="18" charset="0"/>
              </a:rPr>
              <a:t>To promote institutional deliveries</a:t>
            </a:r>
          </a:p>
          <a:p>
            <a:pPr lvl="1">
              <a:buNone/>
            </a:pPr>
            <a:r>
              <a:rPr lang="en-US" sz="2000" dirty="0" smtClean="0">
                <a:latin typeface="Times New Roman" pitchFamily="18" charset="0"/>
                <a:cs typeface="Times New Roman" pitchFamily="18" charset="0"/>
              </a:rPr>
              <a:t>      -To provide the round the clock  deliveries facility at health </a:t>
            </a:r>
            <a:r>
              <a:rPr lang="en-US" sz="2000" dirty="0" err="1" smtClean="0">
                <a:latin typeface="Times New Roman" pitchFamily="18" charset="0"/>
                <a:cs typeface="Times New Roman" pitchFamily="18" charset="0"/>
              </a:rPr>
              <a:t>centres</a:t>
            </a:r>
            <a:endParaRPr lang="en-US" sz="20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50% of PHC will be upgraded to provide essential and basic emergency obstetrics care </a:t>
            </a:r>
          </a:p>
          <a:p>
            <a:r>
              <a:rPr lang="en-US" sz="2400" dirty="0" smtClean="0">
                <a:latin typeface="Times New Roman" pitchFamily="18" charset="0"/>
                <a:cs typeface="Times New Roman" pitchFamily="18" charset="0"/>
              </a:rPr>
              <a:t>All upgraded CHC to act as FRU to provide  comprehensive obstetric care</a:t>
            </a:r>
            <a:endParaRPr lang="en-US" sz="2400" dirty="0">
              <a:latin typeface="Times New Roman" pitchFamily="18" charset="0"/>
              <a:cs typeface="Times New Roman" pitchFamily="18" charset="0"/>
            </a:endParaRPr>
          </a:p>
          <a:p>
            <a:r>
              <a:rPr lang="en-IN" sz="2400" b="1" dirty="0" smtClean="0">
                <a:solidFill>
                  <a:srgbClr val="FFC000"/>
                </a:solidFill>
              </a:rPr>
              <a:t>Status – Target set for 2010</a:t>
            </a:r>
          </a:p>
          <a:p>
            <a:pPr lvl="1"/>
            <a:r>
              <a:rPr lang="en-IN" sz="2000" dirty="0" smtClean="0"/>
              <a:t>52% of targeted PHCs have been strengthened to provide 24-hour services</a:t>
            </a:r>
          </a:p>
          <a:p>
            <a:pPr lvl="1"/>
            <a:r>
              <a:rPr lang="en-IN" sz="2000" dirty="0" smtClean="0"/>
              <a:t>74%  of targeted CHC’s have been </a:t>
            </a:r>
            <a:r>
              <a:rPr lang="en-IN" sz="2000" dirty="0" err="1" smtClean="0"/>
              <a:t>operationalised</a:t>
            </a:r>
            <a:r>
              <a:rPr lang="en-IN" sz="2000" dirty="0" smtClean="0"/>
              <a:t> as First Referral Units (FRUs) </a:t>
            </a:r>
          </a:p>
          <a:p>
            <a:pPr lvl="0"/>
            <a:r>
              <a:rPr lang="en-IN" sz="2400" b="1" dirty="0" smtClean="0">
                <a:solidFill>
                  <a:srgbClr val="FFC000"/>
                </a:solidFill>
              </a:rPr>
              <a:t>Considerable variation in delivery and quality of services</a:t>
            </a:r>
          </a:p>
          <a:p>
            <a:pPr lvl="1"/>
            <a:r>
              <a:rPr lang="en-IN" sz="2000" dirty="0" smtClean="0"/>
              <a:t>Only 39% of FRUs and 44% of 24/7 PHCs meet all essential criteria</a:t>
            </a:r>
          </a:p>
          <a:p>
            <a:pPr lvl="1"/>
            <a:r>
              <a:rPr lang="en-IN" sz="2000" dirty="0" smtClean="0"/>
              <a:t>Across states, number of c-sections per month at FRUs range from 280 to less than 4</a:t>
            </a:r>
          </a:p>
          <a:p>
            <a:pPr lvl="1"/>
            <a:r>
              <a:rPr lang="en-IN" sz="2000" dirty="0" smtClean="0"/>
              <a:t>Number of deliveries per month in 24/7 PHCs varies from 89 to 3</a:t>
            </a:r>
            <a:endParaRPr lang="en-US" sz="2000" dirty="0" smtClean="0"/>
          </a:p>
          <a:p>
            <a:endParaRPr lang="en-US" sz="2400" dirty="0" smtClean="0">
              <a:latin typeface="Times New Roman" pitchFamily="18" charset="0"/>
              <a:cs typeface="Times New Roman" pitchFamily="18" charset="0"/>
            </a:endParaRPr>
          </a:p>
        </p:txBody>
      </p:sp>
      <p:pic>
        <p:nvPicPr>
          <p:cNvPr id="4" name="Picture 2" descr="http://mohfw.nic.in/RCH_logo.JPG"/>
          <p:cNvPicPr>
            <a:picLocks noChangeAspect="1" noChangeArrowheads="1"/>
          </p:cNvPicPr>
          <p:nvPr/>
        </p:nvPicPr>
        <p:blipFill>
          <a:blip r:embed="rId3"/>
          <a:srcRect/>
          <a:stretch>
            <a:fillRect/>
          </a:stretch>
        </p:blipFill>
        <p:spPr bwMode="auto">
          <a:xfrm>
            <a:off x="7696200" y="152400"/>
            <a:ext cx="1228725" cy="990599"/>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200" dirty="0" err="1" smtClean="0">
                <a:solidFill>
                  <a:srgbClr val="FF0000"/>
                </a:solidFill>
              </a:rPr>
              <a:t>Operationalisation</a:t>
            </a:r>
            <a:r>
              <a:rPr lang="en-US" sz="3200" dirty="0" smtClean="0">
                <a:solidFill>
                  <a:srgbClr val="FF0000"/>
                </a:solidFill>
              </a:rPr>
              <a:t> of FRUs</a:t>
            </a:r>
            <a:endParaRPr lang="en-US" sz="3200" dirty="0">
              <a:solidFill>
                <a:srgbClr val="FF0000"/>
              </a:solidFill>
            </a:endParaRPr>
          </a:p>
        </p:txBody>
      </p:sp>
      <p:sp>
        <p:nvSpPr>
          <p:cNvPr id="3" name="Content Placeholder 2"/>
          <p:cNvSpPr>
            <a:spLocks noGrp="1"/>
          </p:cNvSpPr>
          <p:nvPr>
            <p:ph idx="1"/>
          </p:nvPr>
        </p:nvSpPr>
        <p:spPr>
          <a:xfrm>
            <a:off x="457200" y="990600"/>
            <a:ext cx="8229600" cy="5867400"/>
          </a:xfrm>
        </p:spPr>
        <p:txBody>
          <a:bodyPr/>
          <a:lstStyle/>
          <a:p>
            <a:r>
              <a:rPr lang="en-US" sz="2300" dirty="0" smtClean="0">
                <a:latin typeface="Times New Roman" pitchFamily="18" charset="0"/>
                <a:cs typeface="Times New Roman" pitchFamily="18" charset="0"/>
              </a:rPr>
              <a:t>All CHCs , Sub district hospital will upgraded  and </a:t>
            </a:r>
            <a:r>
              <a:rPr lang="en-US" sz="2300" dirty="0" err="1" smtClean="0">
                <a:latin typeface="Times New Roman" pitchFamily="18" charset="0"/>
                <a:cs typeface="Times New Roman" pitchFamily="18" charset="0"/>
              </a:rPr>
              <a:t>operationalised</a:t>
            </a:r>
            <a:r>
              <a:rPr lang="en-US" sz="2300" dirty="0" smtClean="0">
                <a:latin typeface="Times New Roman" pitchFamily="18" charset="0"/>
                <a:cs typeface="Times New Roman" pitchFamily="18" charset="0"/>
              </a:rPr>
              <a:t> as FRUs</a:t>
            </a:r>
          </a:p>
          <a:p>
            <a:pPr marL="609600" indent="-609600">
              <a:lnSpc>
                <a:spcPct val="90000"/>
              </a:lnSpc>
            </a:pPr>
            <a:r>
              <a:rPr lang="en-US" sz="2300" dirty="0" smtClean="0">
                <a:latin typeface="Times New Roman" pitchFamily="18" charset="0"/>
                <a:cs typeface="Times New Roman" pitchFamily="18" charset="0"/>
              </a:rPr>
              <a:t>All FRUs are should provide following services:</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24 hour delivery services including normal &amp; assisted deliveries</a:t>
            </a:r>
          </a:p>
          <a:p>
            <a:pPr marL="1009650" lvl="1" indent="-609600">
              <a:lnSpc>
                <a:spcPct val="90000"/>
              </a:lnSpc>
              <a:buFont typeface="Wingdings" pitchFamily="2" charset="2"/>
              <a:buAutoNum type="arabicPeriod"/>
            </a:pPr>
            <a:r>
              <a:rPr lang="en-US" sz="2300" b="1" dirty="0" smtClean="0">
                <a:solidFill>
                  <a:srgbClr val="FFC000"/>
                </a:solidFill>
                <a:effectLst/>
                <a:latin typeface="Times New Roman" pitchFamily="18" charset="0"/>
                <a:cs typeface="Times New Roman" pitchFamily="18" charset="0"/>
              </a:rPr>
              <a:t>Emergency obstetric care includes surgical intervention –Caesarian Section</a:t>
            </a:r>
          </a:p>
          <a:p>
            <a:pPr marL="1009650" lvl="1" indent="-609600">
              <a:lnSpc>
                <a:spcPct val="90000"/>
              </a:lnSpc>
              <a:buFont typeface="Wingdings" pitchFamily="2" charset="2"/>
              <a:buAutoNum type="arabicPeriod"/>
            </a:pPr>
            <a:r>
              <a:rPr lang="en-US" sz="2300" b="1" dirty="0" smtClean="0">
                <a:solidFill>
                  <a:srgbClr val="FFC000"/>
                </a:solidFill>
                <a:latin typeface="Times New Roman" pitchFamily="18" charset="0"/>
                <a:cs typeface="Times New Roman" pitchFamily="18" charset="0"/>
              </a:rPr>
              <a:t>New born care </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Emergency care of sick children</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Full range of family planning services –Laparoscopic </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Safe abortion services</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Treatment of RTI /STI</a:t>
            </a:r>
          </a:p>
          <a:p>
            <a:pPr marL="1009650" lvl="1" indent="-609600">
              <a:lnSpc>
                <a:spcPct val="90000"/>
              </a:lnSpc>
              <a:buFont typeface="Wingdings" pitchFamily="2" charset="2"/>
              <a:buAutoNum type="arabicPeriod"/>
            </a:pPr>
            <a:r>
              <a:rPr lang="en-US" sz="2300" b="1" dirty="0" smtClean="0">
                <a:solidFill>
                  <a:srgbClr val="FFC000"/>
                </a:solidFill>
                <a:latin typeface="Times New Roman" pitchFamily="18" charset="0"/>
                <a:cs typeface="Times New Roman" pitchFamily="18" charset="0"/>
              </a:rPr>
              <a:t>Blood storage facility</a:t>
            </a:r>
          </a:p>
          <a:p>
            <a:pPr marL="1009650" lvl="1" indent="-609600">
              <a:lnSpc>
                <a:spcPct val="90000"/>
              </a:lnSpc>
              <a:buFont typeface="Wingdings" pitchFamily="2" charset="2"/>
              <a:buAutoNum type="arabicPeriod"/>
            </a:pPr>
            <a:r>
              <a:rPr lang="en-US" sz="2300" dirty="0" smtClean="0">
                <a:latin typeface="Times New Roman" pitchFamily="18" charset="0"/>
                <a:cs typeface="Times New Roman" pitchFamily="18" charset="0"/>
              </a:rPr>
              <a:t>Essential laboratory services</a:t>
            </a:r>
          </a:p>
          <a:p>
            <a:pPr marL="1009650" lvl="1" indent="-609600">
              <a:lnSpc>
                <a:spcPct val="90000"/>
              </a:lnSpc>
              <a:buFont typeface="Wingdings" pitchFamily="2" charset="2"/>
              <a:buAutoNum type="arabicPeriod"/>
            </a:pPr>
            <a:r>
              <a:rPr lang="en-US" sz="2300" b="1" dirty="0" smtClean="0">
                <a:solidFill>
                  <a:srgbClr val="FFC000"/>
                </a:solidFill>
                <a:latin typeface="Times New Roman" pitchFamily="18" charset="0"/>
                <a:cs typeface="Times New Roman" pitchFamily="18" charset="0"/>
              </a:rPr>
              <a:t>Referral transport services</a:t>
            </a:r>
          </a:p>
          <a:p>
            <a:endParaRPr lang="en-US" sz="2300" b="1" dirty="0"/>
          </a:p>
        </p:txBody>
      </p:sp>
      <p:pic>
        <p:nvPicPr>
          <p:cNvPr id="4" name="Picture 2" descr="http://mohfw.nic.in/RCH_logo.JPG"/>
          <p:cNvPicPr>
            <a:picLocks noChangeAspect="1" noChangeArrowheads="1"/>
          </p:cNvPicPr>
          <p:nvPr/>
        </p:nvPicPr>
        <p:blipFill>
          <a:blip r:embed="rId3"/>
          <a:srcRect/>
          <a:stretch>
            <a:fillRect/>
          </a:stretch>
        </p:blipFill>
        <p:spPr bwMode="auto">
          <a:xfrm>
            <a:off x="7239000" y="4981575"/>
            <a:ext cx="1609725" cy="1571625"/>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r>
              <a:rPr lang="en-US" sz="3200" dirty="0">
                <a:solidFill>
                  <a:srgbClr val="FF0000"/>
                </a:solidFill>
                <a:latin typeface="Times New Roman" pitchFamily="18" charset="0"/>
                <a:cs typeface="Times New Roman" pitchFamily="18" charset="0"/>
              </a:rPr>
              <a:t>Strengthening referral </a:t>
            </a:r>
            <a:r>
              <a:rPr lang="en-US" sz="3200" dirty="0" smtClean="0">
                <a:solidFill>
                  <a:srgbClr val="FF0000"/>
                </a:solidFill>
                <a:latin typeface="Times New Roman" pitchFamily="18" charset="0"/>
                <a:cs typeface="Times New Roman" pitchFamily="18" charset="0"/>
              </a:rPr>
              <a:t>System</a:t>
            </a:r>
            <a:endParaRPr lang="en-US" sz="3200" dirty="0">
              <a:solidFill>
                <a:srgbClr val="FF0000"/>
              </a:solidFill>
              <a:latin typeface="Times New Roman" pitchFamily="18" charset="0"/>
              <a:cs typeface="Times New Roman" pitchFamily="18" charset="0"/>
            </a:endParaRPr>
          </a:p>
        </p:txBody>
      </p:sp>
      <p:sp>
        <p:nvSpPr>
          <p:cNvPr id="31747" name="Rectangle 3"/>
          <p:cNvSpPr>
            <a:spLocks noGrp="1" noChangeArrowheads="1"/>
          </p:cNvSpPr>
          <p:nvPr>
            <p:ph idx="1"/>
          </p:nvPr>
        </p:nvSpPr>
        <p:spPr/>
        <p:txBody>
          <a:bodyPr/>
          <a:lstStyle/>
          <a:p>
            <a:r>
              <a:rPr lang="en-US" sz="2400" dirty="0" smtClean="0"/>
              <a:t>Time is an important factor for obstetric emergencies. </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During </a:t>
            </a:r>
            <a:r>
              <a:rPr lang="en-US" sz="2400" dirty="0">
                <a:latin typeface="Times New Roman" pitchFamily="18" charset="0"/>
                <a:cs typeface="Times New Roman" pitchFamily="18" charset="0"/>
              </a:rPr>
              <a:t>RCH I – funds were given to </a:t>
            </a:r>
            <a:r>
              <a:rPr lang="en-US" sz="2400" dirty="0" err="1">
                <a:latin typeface="Times New Roman" pitchFamily="18" charset="0"/>
                <a:cs typeface="Times New Roman" pitchFamily="18" charset="0"/>
              </a:rPr>
              <a:t>Panchayats</a:t>
            </a:r>
            <a:r>
              <a:rPr lang="en-US" sz="2400" dirty="0">
                <a:latin typeface="Times New Roman" pitchFamily="18" charset="0"/>
                <a:cs typeface="Times New Roman" pitchFamily="18" charset="0"/>
              </a:rPr>
              <a:t>  for providing assistance to poor people ----- no active involvement of </a:t>
            </a:r>
            <a:r>
              <a:rPr lang="en-US" sz="2400" dirty="0" err="1">
                <a:latin typeface="Times New Roman" pitchFamily="18" charset="0"/>
                <a:cs typeface="Times New Roman" pitchFamily="18" charset="0"/>
              </a:rPr>
              <a:t>Panchayats</a:t>
            </a:r>
            <a:r>
              <a:rPr lang="en-US" sz="2400" dirty="0">
                <a:latin typeface="Times New Roman" pitchFamily="18" charset="0"/>
                <a:cs typeface="Times New Roman" pitchFamily="18" charset="0"/>
              </a:rPr>
              <a:t>.</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 </a:t>
            </a:r>
            <a:r>
              <a:rPr lang="en-US" sz="2400" dirty="0">
                <a:latin typeface="Times New Roman" pitchFamily="18" charset="0"/>
                <a:cs typeface="Times New Roman" pitchFamily="18" charset="0"/>
              </a:rPr>
              <a:t>RCH II  :  </a:t>
            </a:r>
            <a:r>
              <a:rPr lang="en-US" sz="2400" dirty="0" smtClean="0">
                <a:latin typeface="Times New Roman" pitchFamily="18" charset="0"/>
                <a:cs typeface="Times New Roman" pitchFamily="18" charset="0"/>
              </a:rPr>
              <a:t>Through involvement of VHNSC </a:t>
            </a:r>
          </a:p>
          <a:p>
            <a:endParaRPr lang="en-US" sz="2400" dirty="0" smtClean="0"/>
          </a:p>
          <a:p>
            <a:r>
              <a:rPr lang="en-US" sz="2400" dirty="0" smtClean="0"/>
              <a:t>Referral transport systems, in general have been given emphasis across states; Madhya Pradesh and Gujarat has widespread availability and use of the </a:t>
            </a:r>
            <a:r>
              <a:rPr lang="en-US" sz="2400" dirty="0" err="1" smtClean="0"/>
              <a:t>Janani</a:t>
            </a:r>
            <a:r>
              <a:rPr lang="en-US" sz="2400" dirty="0" smtClean="0"/>
              <a:t> Express </a:t>
            </a:r>
            <a:r>
              <a:rPr lang="en-US" sz="2400" dirty="0" err="1" smtClean="0"/>
              <a:t>Yojana</a:t>
            </a:r>
            <a:r>
              <a:rPr lang="en-US" sz="2400" dirty="0" smtClean="0"/>
              <a:t>.</a:t>
            </a:r>
          </a:p>
          <a:p>
            <a:endParaRPr lang="en-US" sz="2400" dirty="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p:txBody>
      </p:sp>
      <p:pic>
        <p:nvPicPr>
          <p:cNvPr id="4" name="Picture 2" descr="http://mohfw.nic.in/RCH_logo.JPG"/>
          <p:cNvPicPr>
            <a:picLocks noChangeAspect="1" noChangeArrowheads="1"/>
          </p:cNvPicPr>
          <p:nvPr/>
        </p:nvPicPr>
        <p:blipFill>
          <a:blip r:embed="rId3"/>
          <a:srcRect/>
          <a:stretch>
            <a:fillRect/>
          </a:stretch>
        </p:blipFill>
        <p:spPr bwMode="auto">
          <a:xfrm>
            <a:off x="7381875" y="333375"/>
            <a:ext cx="1609725" cy="15716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normAutofit/>
          </a:bodyPr>
          <a:lstStyle/>
          <a:p>
            <a:r>
              <a:rPr lang="en-US" sz="3200" dirty="0">
                <a:solidFill>
                  <a:srgbClr val="FF0000"/>
                </a:solidFill>
                <a:latin typeface="Times New Roman" pitchFamily="18" charset="0"/>
                <a:cs typeface="Times New Roman" pitchFamily="18" charset="0"/>
              </a:rPr>
              <a:t>New initiatives  taken under RCH II</a:t>
            </a:r>
            <a:br>
              <a:rPr lang="en-US" sz="3200" dirty="0">
                <a:solidFill>
                  <a:srgbClr val="FF0000"/>
                </a:solidFill>
                <a:latin typeface="Times New Roman" pitchFamily="18" charset="0"/>
                <a:cs typeface="Times New Roman" pitchFamily="18" charset="0"/>
              </a:rPr>
            </a:br>
            <a:endParaRPr lang="en-US" sz="3200" dirty="0">
              <a:solidFill>
                <a:srgbClr val="FF0000"/>
              </a:solidFill>
              <a:latin typeface="Times New Roman" pitchFamily="18" charset="0"/>
              <a:cs typeface="Times New Roman" pitchFamily="18" charset="0"/>
            </a:endParaRPr>
          </a:p>
        </p:txBody>
      </p:sp>
      <p:sp>
        <p:nvSpPr>
          <p:cNvPr id="32771" name="Rectangle 3"/>
          <p:cNvSpPr>
            <a:spLocks noGrp="1" noChangeArrowheads="1"/>
          </p:cNvSpPr>
          <p:nvPr>
            <p:ph idx="1"/>
          </p:nvPr>
        </p:nvSpPr>
        <p:spPr>
          <a:xfrm>
            <a:off x="457200" y="1295400"/>
            <a:ext cx="8229600" cy="5410200"/>
          </a:xfrm>
        </p:spPr>
        <p:txBody>
          <a:bodyPr/>
          <a:lstStyle/>
          <a:p>
            <a:pPr marL="609600" indent="-609600">
              <a:lnSpc>
                <a:spcPct val="90000"/>
              </a:lnSpc>
            </a:pPr>
            <a:r>
              <a:rPr lang="en-US" sz="2400" dirty="0" smtClean="0">
                <a:latin typeface="Times New Roman" pitchFamily="18" charset="0"/>
                <a:cs typeface="Times New Roman" pitchFamily="18" charset="0"/>
              </a:rPr>
              <a:t>Training </a:t>
            </a:r>
            <a:r>
              <a:rPr lang="en-US" sz="2400" dirty="0">
                <a:latin typeface="Times New Roman" pitchFamily="18" charset="0"/>
                <a:cs typeface="Times New Roman" pitchFamily="18" charset="0"/>
              </a:rPr>
              <a:t>of MBBS doctors in </a:t>
            </a:r>
            <a:r>
              <a:rPr lang="en-US" sz="2400" dirty="0" smtClean="0">
                <a:latin typeface="Times New Roman" pitchFamily="18" charset="0"/>
                <a:cs typeface="Times New Roman" pitchFamily="18" charset="0"/>
              </a:rPr>
              <a:t>anesthetic </a:t>
            </a:r>
            <a:r>
              <a:rPr lang="en-US" sz="2400" dirty="0">
                <a:latin typeface="Times New Roman" pitchFamily="18" charset="0"/>
                <a:cs typeface="Times New Roman" pitchFamily="18" charset="0"/>
              </a:rPr>
              <a:t>skills for emergency obstetric </a:t>
            </a:r>
            <a:r>
              <a:rPr lang="en-US" sz="2400" dirty="0" smtClean="0">
                <a:latin typeface="Times New Roman" pitchFamily="18" charset="0"/>
                <a:cs typeface="Times New Roman" pitchFamily="18" charset="0"/>
              </a:rPr>
              <a:t>care for 18 weeks</a:t>
            </a:r>
            <a:endParaRPr lang="en-US" sz="2400" dirty="0">
              <a:latin typeface="Times New Roman" pitchFamily="18" charset="0"/>
              <a:cs typeface="Times New Roman" pitchFamily="18" charset="0"/>
            </a:endParaRPr>
          </a:p>
          <a:p>
            <a:pPr marL="609600" indent="-609600">
              <a:lnSpc>
                <a:spcPct val="90000"/>
              </a:lnSpc>
            </a:pPr>
            <a:endParaRPr lang="en-US" sz="2400" dirty="0" smtClean="0">
              <a:latin typeface="Times New Roman" pitchFamily="18" charset="0"/>
              <a:cs typeface="Times New Roman" pitchFamily="18" charset="0"/>
            </a:endParaRPr>
          </a:p>
          <a:p>
            <a:pPr marL="609600" indent="-609600">
              <a:lnSpc>
                <a:spcPct val="90000"/>
              </a:lnSpc>
            </a:pPr>
            <a:r>
              <a:rPr lang="en-US" sz="2400" dirty="0" smtClean="0">
                <a:latin typeface="Times New Roman" pitchFamily="18" charset="0"/>
                <a:cs typeface="Times New Roman" pitchFamily="18" charset="0"/>
              </a:rPr>
              <a:t>Training of MBBS doctors in emergency </a:t>
            </a:r>
            <a:r>
              <a:rPr lang="en-US" sz="2400" dirty="0" err="1" smtClean="0">
                <a:latin typeface="Times New Roman" pitchFamily="18" charset="0"/>
                <a:cs typeface="Times New Roman" pitchFamily="18" charset="0"/>
              </a:rPr>
              <a:t>obestetrics</a:t>
            </a:r>
            <a:r>
              <a:rPr lang="en-US" sz="2400" dirty="0" smtClean="0">
                <a:latin typeface="Times New Roman" pitchFamily="18" charset="0"/>
                <a:cs typeface="Times New Roman" pitchFamily="18" charset="0"/>
              </a:rPr>
              <a:t> skills  like caesarean section for emergency obstetric care for 16 weeks</a:t>
            </a:r>
          </a:p>
          <a:p>
            <a:pPr marL="609600" indent="-609600">
              <a:lnSpc>
                <a:spcPct val="90000"/>
              </a:lnSpc>
            </a:pPr>
            <a:endParaRPr lang="en-US" sz="2400" dirty="0" smtClean="0">
              <a:latin typeface="Times New Roman" pitchFamily="18" charset="0"/>
              <a:cs typeface="Times New Roman" pitchFamily="18" charset="0"/>
            </a:endParaRPr>
          </a:p>
          <a:p>
            <a:pPr marL="609600" indent="-609600">
              <a:lnSpc>
                <a:spcPct val="90000"/>
              </a:lnSpc>
            </a:pPr>
            <a:r>
              <a:rPr lang="en-US" sz="2400" dirty="0" smtClean="0">
                <a:latin typeface="Times New Roman" pitchFamily="18" charset="0"/>
                <a:cs typeface="Times New Roman" pitchFamily="18" charset="0"/>
              </a:rPr>
              <a:t>Setting </a:t>
            </a:r>
            <a:r>
              <a:rPr lang="en-US" sz="2400" dirty="0">
                <a:latin typeface="Times New Roman" pitchFamily="18" charset="0"/>
                <a:cs typeface="Times New Roman" pitchFamily="18" charset="0"/>
              </a:rPr>
              <a:t>up a blood storage </a:t>
            </a:r>
            <a:r>
              <a:rPr lang="en-US" sz="2400" dirty="0" err="1">
                <a:latin typeface="Times New Roman" pitchFamily="18" charset="0"/>
                <a:cs typeface="Times New Roman" pitchFamily="18" charset="0"/>
              </a:rPr>
              <a:t>centres</a:t>
            </a:r>
            <a:r>
              <a:rPr lang="en-US" sz="2400" dirty="0">
                <a:latin typeface="Times New Roman" pitchFamily="18" charset="0"/>
                <a:cs typeface="Times New Roman" pitchFamily="18" charset="0"/>
              </a:rPr>
              <a:t> at FRUs according to of India guidelines.</a:t>
            </a:r>
          </a:p>
          <a:p>
            <a:pPr marL="609600" indent="-609600">
              <a:lnSpc>
                <a:spcPct val="90000"/>
              </a:lnSpc>
            </a:pPr>
            <a:endParaRPr lang="en-US" sz="2400" dirty="0" smtClean="0">
              <a:latin typeface="Times New Roman" pitchFamily="18" charset="0"/>
              <a:cs typeface="Times New Roman" pitchFamily="18" charset="0"/>
            </a:endParaRPr>
          </a:p>
          <a:p>
            <a:pPr marL="609600" indent="-609600">
              <a:lnSpc>
                <a:spcPct val="90000"/>
              </a:lnSpc>
            </a:pPr>
            <a:r>
              <a:rPr lang="en-US" sz="2400" dirty="0" err="1" smtClean="0">
                <a:latin typeface="Times New Roman" pitchFamily="18" charset="0"/>
                <a:cs typeface="Times New Roman" pitchFamily="18" charset="0"/>
              </a:rPr>
              <a:t>Vandematram</a:t>
            </a:r>
            <a:r>
              <a:rPr lang="en-US" sz="2400" dirty="0" smtClean="0">
                <a:latin typeface="Times New Roman" pitchFamily="18" charset="0"/>
                <a:cs typeface="Times New Roman" pitchFamily="18" charset="0"/>
              </a:rPr>
              <a:t> Scheme – a Public private partnership</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6546" name="Rectangle 2"/>
          <p:cNvSpPr>
            <a:spLocks noGrp="1" noChangeArrowheads="1"/>
          </p:cNvSpPr>
          <p:nvPr>
            <p:ph type="title"/>
          </p:nvPr>
        </p:nvSpPr>
        <p:spPr>
          <a:xfrm>
            <a:off x="457200" y="-76200"/>
            <a:ext cx="8229600" cy="1143000"/>
          </a:xfrm>
        </p:spPr>
        <p:txBody>
          <a:bodyPr/>
          <a:lstStyle/>
          <a:p>
            <a:r>
              <a:rPr lang="en-US" sz="3200" b="1" dirty="0" err="1">
                <a:solidFill>
                  <a:schemeClr val="tx1"/>
                </a:solidFill>
              </a:rPr>
              <a:t>Janani</a:t>
            </a:r>
            <a:r>
              <a:rPr lang="en-US" sz="3200" b="1" dirty="0">
                <a:solidFill>
                  <a:schemeClr val="tx1"/>
                </a:solidFill>
              </a:rPr>
              <a:t> </a:t>
            </a:r>
            <a:r>
              <a:rPr lang="en-US" sz="3200" b="1" dirty="0" err="1">
                <a:solidFill>
                  <a:schemeClr val="tx1"/>
                </a:solidFill>
              </a:rPr>
              <a:t>Suraksha</a:t>
            </a:r>
            <a:r>
              <a:rPr lang="en-US" sz="3200" b="1" dirty="0">
                <a:solidFill>
                  <a:schemeClr val="tx1"/>
                </a:solidFill>
              </a:rPr>
              <a:t> </a:t>
            </a:r>
            <a:r>
              <a:rPr lang="en-US" sz="3200" b="1" dirty="0" err="1">
                <a:solidFill>
                  <a:schemeClr val="tx1"/>
                </a:solidFill>
              </a:rPr>
              <a:t>Yojana</a:t>
            </a:r>
            <a:endParaRPr lang="en-US" sz="3200" b="1" dirty="0">
              <a:solidFill>
                <a:schemeClr val="tx1"/>
              </a:solidFill>
            </a:endParaRPr>
          </a:p>
        </p:txBody>
      </p:sp>
      <p:sp>
        <p:nvSpPr>
          <p:cNvPr id="236547" name="Rectangle 3"/>
          <p:cNvSpPr>
            <a:spLocks noGrp="1" noChangeArrowheads="1"/>
          </p:cNvSpPr>
          <p:nvPr>
            <p:ph type="body" sz="half" idx="1"/>
          </p:nvPr>
        </p:nvSpPr>
        <p:spPr>
          <a:xfrm>
            <a:off x="457200" y="1219200"/>
            <a:ext cx="7924800" cy="5410200"/>
          </a:xfrm>
        </p:spPr>
        <p:txBody>
          <a:bodyPr/>
          <a:lstStyle/>
          <a:p>
            <a:pPr marL="609600" indent="-609600">
              <a:lnSpc>
                <a:spcPct val="90000"/>
              </a:lnSpc>
            </a:pPr>
            <a:r>
              <a:rPr lang="en-US" sz="2400" dirty="0" smtClean="0">
                <a:latin typeface="Times New Roman" pitchFamily="18" charset="0"/>
                <a:cs typeface="Times New Roman" pitchFamily="18" charset="0"/>
              </a:rPr>
              <a:t>Modified  The National Maternity Benefit  scheme  on 12</a:t>
            </a:r>
            <a:r>
              <a:rPr lang="en-US" sz="2400" baseline="30000" dirty="0" smtClean="0">
                <a:latin typeface="Times New Roman" pitchFamily="18" charset="0"/>
                <a:cs typeface="Times New Roman" pitchFamily="18" charset="0"/>
              </a:rPr>
              <a:t>th</a:t>
            </a:r>
            <a:r>
              <a:rPr lang="en-US" sz="2400" dirty="0" smtClean="0">
                <a:latin typeface="Times New Roman" pitchFamily="18" charset="0"/>
                <a:cs typeface="Times New Roman" pitchFamily="18" charset="0"/>
              </a:rPr>
              <a:t> April 2005</a:t>
            </a:r>
          </a:p>
          <a:p>
            <a:pPr marL="1009650" lvl="1" indent="-609600">
              <a:lnSpc>
                <a:spcPct val="90000"/>
              </a:lnSpc>
              <a:buFont typeface="Wingdings" pitchFamily="2" charset="2"/>
              <a:buAutoNum type="arabicPeriod"/>
            </a:pPr>
            <a:r>
              <a:rPr lang="en-US" sz="2000" dirty="0" smtClean="0">
                <a:latin typeface="Times New Roman" pitchFamily="18" charset="0"/>
                <a:cs typeface="Times New Roman" pitchFamily="18" charset="0"/>
              </a:rPr>
              <a:t>100 % centrally sponsored scheme</a:t>
            </a:r>
          </a:p>
          <a:p>
            <a:pPr marL="1009650" lvl="1" indent="-609600">
              <a:lnSpc>
                <a:spcPct val="90000"/>
              </a:lnSpc>
              <a:buFont typeface="Wingdings" pitchFamily="2" charset="2"/>
              <a:buAutoNum type="arabicPeriod"/>
            </a:pPr>
            <a:r>
              <a:rPr lang="en-US" sz="2000" dirty="0" smtClean="0"/>
              <a:t>Promotes institutional delivery among poor pregnant women</a:t>
            </a:r>
            <a:endParaRPr lang="en-US" sz="2000" dirty="0" smtClean="0">
              <a:latin typeface="Times New Roman" pitchFamily="18" charset="0"/>
              <a:cs typeface="Times New Roman" pitchFamily="18" charset="0"/>
            </a:endParaRPr>
          </a:p>
          <a:p>
            <a:pPr marL="1009650" lvl="1" indent="-609600">
              <a:lnSpc>
                <a:spcPct val="90000"/>
              </a:lnSpc>
              <a:buFont typeface="Wingdings" pitchFamily="2" charset="2"/>
              <a:buAutoNum type="arabicPeriod"/>
            </a:pPr>
            <a:r>
              <a:rPr lang="en-US" sz="2000" dirty="0" smtClean="0">
                <a:latin typeface="Times New Roman" pitchFamily="18" charset="0"/>
                <a:cs typeface="Times New Roman" pitchFamily="18" charset="0"/>
              </a:rPr>
              <a:t>Cash assistance with institutional care during ANC, Delivery &amp; PNC</a:t>
            </a:r>
          </a:p>
          <a:p>
            <a:pPr marL="1009650" lvl="1" indent="-609600">
              <a:lnSpc>
                <a:spcPct val="90000"/>
              </a:lnSpc>
              <a:buFont typeface="Wingdings" pitchFamily="2" charset="2"/>
              <a:buAutoNum type="arabicPeriod"/>
            </a:pPr>
            <a:r>
              <a:rPr lang="en-US" sz="2000" dirty="0" smtClean="0">
                <a:latin typeface="Times New Roman" pitchFamily="18" charset="0"/>
                <a:cs typeface="Times New Roman" pitchFamily="18" charset="0"/>
              </a:rPr>
              <a:t>Benefit given to  female age 19 &amp; above  (urban &amp; rural)  , up to first 2 live  births &amp;  in low performing states  up to 3 live births.</a:t>
            </a:r>
          </a:p>
          <a:p>
            <a:pPr marL="1009650" lvl="1" indent="-609600">
              <a:lnSpc>
                <a:spcPct val="90000"/>
              </a:lnSpc>
              <a:buFont typeface="Wingdings" pitchFamily="2" charset="2"/>
              <a:buAutoNum type="arabicPeriod"/>
            </a:pPr>
            <a:r>
              <a:rPr lang="en-US" sz="2000" dirty="0" smtClean="0"/>
              <a:t>Special </a:t>
            </a:r>
            <a:r>
              <a:rPr lang="en-US" sz="2000" dirty="0"/>
              <a:t>dispensation for 10 states with low institutional delivery ( </a:t>
            </a:r>
            <a:r>
              <a:rPr lang="en-US" sz="2000" dirty="0" smtClean="0"/>
              <a:t>LPS)</a:t>
            </a:r>
          </a:p>
          <a:p>
            <a:pPr marL="1009650" lvl="1" indent="-609600">
              <a:lnSpc>
                <a:spcPct val="90000"/>
              </a:lnSpc>
              <a:buFont typeface="Wingdings" pitchFamily="2" charset="2"/>
              <a:buAutoNum type="arabicPeriod"/>
            </a:pPr>
            <a:r>
              <a:rPr lang="en-US" sz="2000" dirty="0" smtClean="0"/>
              <a:t>ASHA- </a:t>
            </a:r>
            <a:r>
              <a:rPr lang="en-US" sz="2000" dirty="0"/>
              <a:t>Link between beneficiary &amp; </a:t>
            </a:r>
            <a:r>
              <a:rPr lang="en-US" sz="2000" dirty="0" err="1"/>
              <a:t>govt.in</a:t>
            </a:r>
            <a:r>
              <a:rPr lang="en-US" sz="2000" dirty="0"/>
              <a:t> LPS—other states are </a:t>
            </a:r>
            <a:r>
              <a:rPr lang="en-US" sz="2000" dirty="0" smtClean="0"/>
              <a:t>HPS</a:t>
            </a:r>
          </a:p>
          <a:p>
            <a:pPr marL="609600" indent="-609600">
              <a:lnSpc>
                <a:spcPct val="90000"/>
              </a:lnSpc>
            </a:pPr>
            <a:endParaRPr lang="en-US" sz="2000" b="1" dirty="0" smtClean="0"/>
          </a:p>
          <a:p>
            <a:pPr marL="609600" indent="-609600">
              <a:lnSpc>
                <a:spcPct val="90000"/>
              </a:lnSpc>
            </a:pPr>
            <a:r>
              <a:rPr lang="en-US" sz="2000" b="1" dirty="0" err="1" smtClean="0"/>
              <a:t>Ac</a:t>
            </a:r>
            <a:r>
              <a:rPr lang="en-US" sz="2400" b="1" dirty="0" err="1" smtClean="0"/>
              <a:t>heivement</a:t>
            </a:r>
            <a:r>
              <a:rPr lang="en-US" sz="2400" b="1" dirty="0" smtClean="0"/>
              <a:t>:</a:t>
            </a:r>
            <a:r>
              <a:rPr lang="en-US" sz="2400" dirty="0" smtClean="0"/>
              <a:t> from a modest beginning of 7.39 </a:t>
            </a:r>
            <a:r>
              <a:rPr lang="en-US" sz="2400" dirty="0" err="1" smtClean="0"/>
              <a:t>lakh</a:t>
            </a:r>
            <a:r>
              <a:rPr lang="en-US" sz="2400" dirty="0" smtClean="0"/>
              <a:t> beneficiaries in 2005-06, the number has risen ten-fold to 73.29 </a:t>
            </a:r>
            <a:r>
              <a:rPr lang="en-US" sz="2400" dirty="0" err="1" smtClean="0"/>
              <a:t>lakh</a:t>
            </a:r>
            <a:r>
              <a:rPr lang="en-US" sz="2400" dirty="0" smtClean="0"/>
              <a:t> beneficiaries in 2007-08 </a:t>
            </a:r>
          </a:p>
          <a:p>
            <a:pPr marL="609600" indent="-609600">
              <a:lnSpc>
                <a:spcPct val="90000"/>
              </a:lnSpc>
            </a:pPr>
            <a:endParaRPr lang="en-US" sz="2400" dirty="0"/>
          </a:p>
        </p:txBody>
      </p:sp>
      <p:pic>
        <p:nvPicPr>
          <p:cNvPr id="483330" name="Picture 2" descr="http://t2.gstatic.com/images?q=tbn:s8V-jjs46jkdSM:http://mohfw.nic.in/NRHM/Images/worker.gif">
            <a:hlinkClick r:id="rId3"/>
          </p:cNvPr>
          <p:cNvPicPr>
            <a:picLocks noChangeAspect="1" noChangeArrowheads="1"/>
          </p:cNvPicPr>
          <p:nvPr/>
        </p:nvPicPr>
        <p:blipFill>
          <a:blip r:embed="rId4"/>
          <a:srcRect/>
          <a:stretch>
            <a:fillRect/>
          </a:stretch>
        </p:blipFill>
        <p:spPr bwMode="auto">
          <a:xfrm>
            <a:off x="8077200" y="381000"/>
            <a:ext cx="762000" cy="1114425"/>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74638"/>
            <a:ext cx="8229600" cy="1143000"/>
          </a:xfrm>
        </p:spPr>
        <p:txBody>
          <a:bodyPr/>
          <a:lstStyle/>
          <a:p>
            <a:r>
              <a:rPr lang="en-US" sz="3200" dirty="0" smtClean="0">
                <a:solidFill>
                  <a:srgbClr val="FF0000"/>
                </a:solidFill>
              </a:rPr>
              <a:t>Safe Abortion Services</a:t>
            </a:r>
            <a:endParaRPr lang="en-US" sz="3200" dirty="0">
              <a:solidFill>
                <a:srgbClr val="FF0000"/>
              </a:solidFill>
            </a:endParaRPr>
          </a:p>
        </p:txBody>
      </p:sp>
      <p:sp>
        <p:nvSpPr>
          <p:cNvPr id="3" name="Content Placeholder 2"/>
          <p:cNvSpPr>
            <a:spLocks noGrp="1"/>
          </p:cNvSpPr>
          <p:nvPr>
            <p:ph idx="1"/>
          </p:nvPr>
        </p:nvSpPr>
        <p:spPr>
          <a:xfrm>
            <a:off x="457200" y="1600201"/>
            <a:ext cx="8229600" cy="1295400"/>
          </a:xfrm>
        </p:spPr>
        <p:txBody>
          <a:bodyPr/>
          <a:lstStyle/>
          <a:p>
            <a:r>
              <a:rPr lang="en-US" sz="2400" dirty="0" smtClean="0">
                <a:latin typeface="Times New Roman" pitchFamily="18" charset="0"/>
                <a:cs typeface="Times New Roman" pitchFamily="18" charset="0"/>
              </a:rPr>
              <a:t>Increasing access to safe abortion services by popularizing manual vacuum aspiration (MVA) technique at PHC level for early pregnancy </a:t>
            </a:r>
          </a:p>
          <a:p>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pic>
        <p:nvPicPr>
          <p:cNvPr id="4" name="Picture 2" descr="http://mohfw.nic.in/RCH_logo.JPG"/>
          <p:cNvPicPr>
            <a:picLocks noChangeAspect="1" noChangeArrowheads="1"/>
          </p:cNvPicPr>
          <p:nvPr/>
        </p:nvPicPr>
        <p:blipFill>
          <a:blip r:embed="rId3"/>
          <a:srcRect/>
          <a:stretch>
            <a:fillRect/>
          </a:stretch>
        </p:blipFill>
        <p:spPr bwMode="auto">
          <a:xfrm>
            <a:off x="7534275" y="0"/>
            <a:ext cx="1609725" cy="1571625"/>
          </a:xfrm>
          <a:prstGeom prst="rect">
            <a:avLst/>
          </a:prstGeom>
          <a:noFill/>
        </p:spPr>
      </p:pic>
      <p:sp>
        <p:nvSpPr>
          <p:cNvPr id="5" name="Content Placeholder 2"/>
          <p:cNvSpPr txBox="1">
            <a:spLocks/>
          </p:cNvSpPr>
          <p:nvPr/>
        </p:nvSpPr>
        <p:spPr bwMode="auto">
          <a:xfrm>
            <a:off x="609600" y="3200400"/>
            <a:ext cx="8229600" cy="34290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lvl="0" indent="-342900" algn="ctr" fontAlgn="base">
              <a:lnSpc>
                <a:spcPct val="90000"/>
              </a:lnSpc>
              <a:spcBef>
                <a:spcPct val="20000"/>
              </a:spcBef>
              <a:spcAft>
                <a:spcPct val="0"/>
              </a:spcAft>
              <a:buClr>
                <a:schemeClr val="hlink"/>
              </a:buClr>
              <a:buSzPct val="70000"/>
            </a:pPr>
            <a:r>
              <a:rPr lang="en-US" sz="3200" b="1" dirty="0" smtClean="0">
                <a:solidFill>
                  <a:srgbClr val="FF0000"/>
                </a:solidFill>
                <a:latin typeface="Times New Roman" pitchFamily="18" charset="0"/>
                <a:cs typeface="Times New Roman" pitchFamily="18" charset="0"/>
              </a:rPr>
              <a:t>Control of RTI /STDs </a:t>
            </a:r>
            <a:endParaRPr kumimoji="0" lang="en-US" sz="32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Planned &amp; implemented in close collaboration with National AIDS control Organization  (NACO)</a:t>
            </a: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itchFamily="2" charset="2"/>
              <a:buChar char="n"/>
              <a:tabLst/>
              <a:defRPr/>
            </a:pPr>
            <a:endPar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NACO is supporting to set up STD clinics  up to the  district level</a:t>
            </a: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itchFamily="2" charset="2"/>
              <a:buChar char="n"/>
              <a:tabLst/>
              <a:defRPr/>
            </a:pPr>
            <a:endPar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a:p>
            <a:pPr marL="342900" marR="0" lvl="0" indent="-342900" algn="l" defTabSz="914400" rtl="0" eaLnBrk="1" fontAlgn="base" latinLnBrk="0" hangingPunct="1">
              <a:lnSpc>
                <a:spcPct val="90000"/>
              </a:lnSpc>
              <a:spcBef>
                <a:spcPct val="20000"/>
              </a:spcBef>
              <a:spcAft>
                <a:spcPct val="0"/>
              </a:spcAft>
              <a:buClr>
                <a:schemeClr val="hlink"/>
              </a:buClr>
              <a:buSzPct val="70000"/>
              <a:buFont typeface="Wingdings" pitchFamily="2" charset="2"/>
              <a:buChar char="n"/>
              <a:tabLst/>
              <a:defRPr/>
            </a:pPr>
            <a:r>
              <a:rPr kumimoji="0" lang="en-US" sz="2400" b="0"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Each district are assisted by two laboratory technicians on contract basis for testing blood ,urine for RTI / STD test</a:t>
            </a:r>
          </a:p>
          <a:p>
            <a:pPr marL="342900" marR="0" lvl="0" indent="-342900" algn="l" defTabSz="914400" rtl="0" eaLnBrk="1" fontAlgn="base" latinLnBrk="0" hangingPunct="1">
              <a:lnSpc>
                <a:spcPct val="100000"/>
              </a:lnSpc>
              <a:spcBef>
                <a:spcPct val="20000"/>
              </a:spcBef>
              <a:spcAft>
                <a:spcPct val="0"/>
              </a:spcAft>
              <a:buClr>
                <a:schemeClr val="hlink"/>
              </a:buClr>
              <a:buSzPct val="70000"/>
              <a:buFont typeface="Wingdings" pitchFamily="2" charset="2"/>
              <a:buChar char="n"/>
              <a:tabLst/>
              <a:defRPr/>
            </a:pPr>
            <a:endParaRPr kumimoji="0" lang="en-US" sz="2400" b="0" i="0" u="none" strike="noStrike" kern="0" cap="none" spc="0" normalizeH="0" baseline="0" noProof="0" dirty="0">
              <a:ln>
                <a:noFill/>
              </a:ln>
              <a:solidFill>
                <a:schemeClr val="tx1"/>
              </a:solidFill>
              <a:effectLst>
                <a:outerShdw blurRad="38100" dist="38100" dir="2700000" algn="tl">
                  <a:srgbClr val="000000"/>
                </a:outerShdw>
              </a:effectLst>
              <a:uLnTx/>
              <a:uFillTx/>
              <a:latin typeface="+mn-lt"/>
              <a:ea typeface="+mn-ea"/>
              <a:cs typeface="+mn-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1" presetClass="exit" presetSubtype="0" fill="hold" grpId="0" nodeType="withEffect">
                                  <p:stCondLst>
                                    <p:cond delay="0"/>
                                  </p:stCondLst>
                                  <p:childTnLst>
                                    <p:set>
                                      <p:cBhvr>
                                        <p:cTn id="9" dur="1" fill="hold">
                                          <p:stCondLst>
                                            <p:cond delay="0"/>
                                          </p:stCondLst>
                                        </p:cTn>
                                        <p:tgtEl>
                                          <p:spTgt spid="2"/>
                                        </p:tgtEl>
                                        <p:attrNameLst>
                                          <p:attrName>style.visibility</p:attrName>
                                        </p:attrNameLst>
                                      </p:cBhvr>
                                      <p:to>
                                        <p:strVal val="hidden"/>
                                      </p:to>
                                    </p:set>
                                  </p:childTnLst>
                                </p:cTn>
                              </p:par>
                              <p:par>
                                <p:cTn id="10" presetID="1" presetClass="exit" presetSubtype="0" fill="hold" grpId="0" nodeType="withEffect">
                                  <p:stCondLst>
                                    <p:cond delay="0"/>
                                  </p:stCondLst>
                                  <p:childTnLst>
                                    <p:set>
                                      <p:cBhvr>
                                        <p:cTn id="11" dur="1" fill="hold">
                                          <p:stCondLst>
                                            <p:cond delay="0"/>
                                          </p:stCondLst>
                                        </p:cTn>
                                        <p:tgtEl>
                                          <p:spTgt spid="3">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04800" y="2057400"/>
            <a:ext cx="8229600" cy="2209800"/>
          </a:xfrm>
          <a:prstGeom prst="rect">
            <a:avLst/>
          </a:prstGeom>
          <a:solidFill>
            <a:srgbClr val="660033"/>
          </a:solidFill>
          <a:ln w="9525">
            <a:noFill/>
            <a:miter lim="800000"/>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lvl="0" algn="ctr" fontAlgn="base">
              <a:spcBef>
                <a:spcPct val="0"/>
              </a:spcBef>
              <a:spcAft>
                <a:spcPct val="0"/>
              </a:spcAft>
            </a:pPr>
            <a:r>
              <a:rPr lang="en-US" sz="8000" b="1" dirty="0" smtClean="0">
                <a:latin typeface="Times New Roman" pitchFamily="18" charset="0"/>
                <a:cs typeface="Times New Roman" pitchFamily="18" charset="0"/>
              </a:rPr>
              <a:t>Neonatal &amp; Child Health </a:t>
            </a:r>
            <a:endParaRPr kumimoji="0" lang="en-US" sz="7300" b="1" i="0" u="none" strike="noStrike" kern="0" cap="none" spc="0" normalizeH="0" baseline="0" noProof="0" dirty="0">
              <a:ln w="11430"/>
              <a:solidFill>
                <a:srgbClr val="FFFF99"/>
              </a:solidFill>
              <a:effectLst>
                <a:outerShdw blurRad="50800" dist="39000" dir="5460000" algn="tl">
                  <a:srgbClr val="000000">
                    <a:alpha val="38000"/>
                  </a:srgbClr>
                </a:outerShdw>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914400"/>
            <a:ext cx="8229600" cy="5791200"/>
          </a:xfrm>
        </p:spPr>
        <p:txBody>
          <a:bodyPr/>
          <a:lstStyle/>
          <a:p>
            <a:pPr marL="514350" indent="-514350" algn="ctr">
              <a:buNone/>
            </a:pPr>
            <a:r>
              <a:rPr lang="en-US" b="1" dirty="0" smtClean="0">
                <a:solidFill>
                  <a:srgbClr val="FF0000"/>
                </a:solidFill>
              </a:rPr>
              <a:t>Key Strategies</a:t>
            </a:r>
          </a:p>
          <a:p>
            <a:endParaRPr lang="en-US" sz="2400" dirty="0" smtClean="0"/>
          </a:p>
          <a:p>
            <a:r>
              <a:rPr lang="en-US" sz="2400" dirty="0" smtClean="0"/>
              <a:t>Increase coverage of skilled care at birth for newborns in conjunction with maternal care - </a:t>
            </a:r>
            <a:r>
              <a:rPr lang="en-US" sz="2400" dirty="0" smtClean="0">
                <a:solidFill>
                  <a:srgbClr val="FFC000"/>
                </a:solidFill>
              </a:rPr>
              <a:t>Pre-service IMNCI is underway in 62 medical colleges</a:t>
            </a:r>
            <a:endParaRPr lang="en-GB" sz="2400" b="1" dirty="0" smtClean="0">
              <a:solidFill>
                <a:srgbClr val="FFC000"/>
              </a:solidFill>
              <a:effectLst/>
            </a:endParaRPr>
          </a:p>
          <a:p>
            <a:endParaRPr lang="en-US" sz="2400" dirty="0" smtClean="0"/>
          </a:p>
          <a:p>
            <a:r>
              <a:rPr lang="en-US" sz="2400" dirty="0" smtClean="0"/>
              <a:t>Implement a comprehensive IMNCI approach - a newborn and child health package of preventive, </a:t>
            </a:r>
            <a:r>
              <a:rPr lang="en-US" sz="2400" dirty="0" err="1" smtClean="0"/>
              <a:t>promotive</a:t>
            </a:r>
            <a:r>
              <a:rPr lang="en-US" sz="2400" dirty="0" smtClean="0"/>
              <a:t> and curative </a:t>
            </a:r>
            <a:r>
              <a:rPr lang="en-US" sz="2400" b="1" dirty="0" smtClean="0">
                <a:solidFill>
                  <a:srgbClr val="FFC000"/>
                </a:solidFill>
              </a:rPr>
              <a:t>Currently being implemented in 193 out of 612 districts</a:t>
            </a:r>
          </a:p>
          <a:p>
            <a:endParaRPr lang="en-US" sz="2400" dirty="0" smtClean="0"/>
          </a:p>
          <a:p>
            <a:r>
              <a:rPr lang="en-US" sz="2400" dirty="0" err="1" smtClean="0"/>
              <a:t>Navjaat</a:t>
            </a:r>
            <a:r>
              <a:rPr lang="en-US" sz="2400" dirty="0" smtClean="0"/>
              <a:t> </a:t>
            </a:r>
            <a:r>
              <a:rPr lang="en-US" sz="2400" dirty="0" err="1" smtClean="0"/>
              <a:t>Shishu</a:t>
            </a:r>
            <a:r>
              <a:rPr lang="en-US" sz="2400" dirty="0" smtClean="0"/>
              <a:t> </a:t>
            </a:r>
            <a:r>
              <a:rPr lang="en-US" sz="2400" dirty="0" err="1" smtClean="0"/>
              <a:t>Suraksha</a:t>
            </a:r>
            <a:r>
              <a:rPr lang="en-US" sz="2400" dirty="0" smtClean="0"/>
              <a:t> </a:t>
            </a:r>
            <a:r>
              <a:rPr lang="en-US" sz="2400" dirty="0" err="1" smtClean="0"/>
              <a:t>Karyakram</a:t>
            </a:r>
            <a:r>
              <a:rPr lang="en-US" sz="2400" dirty="0" smtClean="0"/>
              <a:t> </a:t>
            </a:r>
          </a:p>
          <a:p>
            <a:endParaRPr lang="en-US" sz="2400" dirty="0" smtClean="0"/>
          </a:p>
          <a:p>
            <a:r>
              <a:rPr lang="en-US" sz="2400" dirty="0" smtClean="0"/>
              <a:t>Introduction of Hepatitis-B Vaccine in routine immunization </a:t>
            </a:r>
            <a:endParaRPr lang="en-US" sz="2400" dirty="0"/>
          </a:p>
        </p:txBody>
      </p:sp>
      <p:sp>
        <p:nvSpPr>
          <p:cNvPr id="4" name="Rectangle 2"/>
          <p:cNvSpPr>
            <a:spLocks noGrp="1" noChangeArrowheads="1"/>
          </p:cNvSpPr>
          <p:nvPr>
            <p:ph type="title"/>
          </p:nvPr>
        </p:nvSpPr>
        <p:spPr>
          <a:xfrm>
            <a:off x="762000" y="76200"/>
            <a:ext cx="8229600" cy="838200"/>
          </a:xfrm>
        </p:spPr>
        <p:txBody>
          <a:bodyPr/>
          <a:lstStyle/>
          <a:p>
            <a:r>
              <a:rPr lang="en-US" sz="3200" dirty="0" smtClean="0">
                <a:latin typeface="Times New Roman" pitchFamily="18" charset="0"/>
                <a:cs typeface="Times New Roman" pitchFamily="18" charset="0"/>
              </a:rPr>
              <a:t>Neonatal &amp; Child Health component</a:t>
            </a:r>
            <a:endParaRPr lang="en-US" sz="3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2754" name="AutoShape 2"/>
          <p:cNvSpPr>
            <a:spLocks noChangeArrowheads="1"/>
          </p:cNvSpPr>
          <p:nvPr/>
        </p:nvSpPr>
        <p:spPr bwMode="auto">
          <a:xfrm>
            <a:off x="1066800" y="1143000"/>
            <a:ext cx="6781800" cy="1295400"/>
          </a:xfrm>
          <a:prstGeom prst="triangle">
            <a:avLst>
              <a:gd name="adj" fmla="val 50000"/>
            </a:avLst>
          </a:prstGeom>
          <a:gradFill rotWithShape="1">
            <a:gsLst>
              <a:gs pos="0">
                <a:srgbClr val="FCFC16"/>
              </a:gs>
              <a:gs pos="100000">
                <a:srgbClr val="FCFC16">
                  <a:gamma/>
                  <a:shade val="46275"/>
                  <a:invGamma/>
                </a:srgbClr>
              </a:gs>
            </a:gsLst>
            <a:lin ang="0" scaled="1"/>
          </a:gradFill>
          <a:ln w="9525">
            <a:solidFill>
              <a:schemeClr val="tx1"/>
            </a:solidFill>
            <a:miter lim="800000"/>
            <a:headEnd/>
            <a:tailEnd/>
          </a:ln>
          <a:effectLst/>
        </p:spPr>
        <p:txBody>
          <a:bodyPr wrap="none" anchor="ctr"/>
          <a:lstStyle/>
          <a:p>
            <a:endParaRPr lang="en-US"/>
          </a:p>
        </p:txBody>
      </p:sp>
      <p:sp>
        <p:nvSpPr>
          <p:cNvPr id="202755" name="Rectangle 3"/>
          <p:cNvSpPr>
            <a:spLocks noChangeArrowheads="1"/>
          </p:cNvSpPr>
          <p:nvPr/>
        </p:nvSpPr>
        <p:spPr bwMode="auto">
          <a:xfrm>
            <a:off x="1447800" y="2438400"/>
            <a:ext cx="685800" cy="304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2756" name="Rectangle 4"/>
          <p:cNvSpPr>
            <a:spLocks noChangeArrowheads="1"/>
          </p:cNvSpPr>
          <p:nvPr/>
        </p:nvSpPr>
        <p:spPr bwMode="auto">
          <a:xfrm>
            <a:off x="6629400" y="2438400"/>
            <a:ext cx="685800" cy="304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2757" name="Rectangle 5"/>
          <p:cNvSpPr>
            <a:spLocks noChangeArrowheads="1"/>
          </p:cNvSpPr>
          <p:nvPr/>
        </p:nvSpPr>
        <p:spPr bwMode="auto">
          <a:xfrm>
            <a:off x="3581400" y="2438400"/>
            <a:ext cx="1676400" cy="30480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2758" name="Text Box 6"/>
          <p:cNvSpPr txBox="1">
            <a:spLocks noChangeArrowheads="1"/>
          </p:cNvSpPr>
          <p:nvPr/>
        </p:nvSpPr>
        <p:spPr bwMode="auto">
          <a:xfrm rot="-5400000">
            <a:off x="565944" y="3694906"/>
            <a:ext cx="2409825" cy="715963"/>
          </a:xfrm>
          <a:prstGeom prst="rect">
            <a:avLst/>
          </a:prstGeom>
          <a:noFill/>
          <a:ln w="9525">
            <a:noFill/>
            <a:miter lim="800000"/>
            <a:headEnd/>
            <a:tailEnd/>
          </a:ln>
          <a:effectLst/>
        </p:spPr>
        <p:txBody>
          <a:bodyPr>
            <a:spAutoFit/>
          </a:bodyPr>
          <a:lstStyle/>
          <a:p>
            <a:pPr algn="ctr">
              <a:spcBef>
                <a:spcPct val="50000"/>
              </a:spcBef>
            </a:pPr>
            <a:r>
              <a:rPr lang="en-US" sz="2000" b="1" dirty="0">
                <a:effectLst>
                  <a:outerShdw blurRad="38100" dist="38100" dir="2700000" algn="tl">
                    <a:srgbClr val="C0C0C0"/>
                  </a:outerShdw>
                </a:effectLst>
                <a:latin typeface="Comic Sans MS" pitchFamily="66" charset="0"/>
              </a:rPr>
              <a:t>Care at birth</a:t>
            </a:r>
          </a:p>
          <a:p>
            <a:pPr algn="ctr">
              <a:spcBef>
                <a:spcPct val="50000"/>
              </a:spcBef>
            </a:pPr>
            <a:r>
              <a:rPr lang="en-US" sz="1400" b="1" dirty="0">
                <a:effectLst>
                  <a:outerShdw blurRad="38100" dist="38100" dir="2700000" algn="tl">
                    <a:srgbClr val="C0C0C0"/>
                  </a:outerShdw>
                </a:effectLst>
                <a:latin typeface="Comic Sans MS" pitchFamily="66" charset="0"/>
              </a:rPr>
              <a:t>Facility / Home</a:t>
            </a:r>
            <a:endParaRPr lang="en-GB" sz="1400" b="1" dirty="0">
              <a:effectLst>
                <a:outerShdw blurRad="38100" dist="38100" dir="2700000" algn="tl">
                  <a:srgbClr val="C0C0C0"/>
                </a:outerShdw>
              </a:effectLst>
              <a:latin typeface="Comic Sans MS" pitchFamily="66" charset="0"/>
            </a:endParaRPr>
          </a:p>
        </p:txBody>
      </p:sp>
      <p:sp>
        <p:nvSpPr>
          <p:cNvPr id="202759" name="Text Box 7"/>
          <p:cNvSpPr txBox="1">
            <a:spLocks noChangeArrowheads="1"/>
          </p:cNvSpPr>
          <p:nvPr/>
        </p:nvSpPr>
        <p:spPr bwMode="auto">
          <a:xfrm rot="5400000">
            <a:off x="5456238" y="3611562"/>
            <a:ext cx="2895600" cy="701675"/>
          </a:xfrm>
          <a:prstGeom prst="rect">
            <a:avLst/>
          </a:prstGeom>
          <a:noFill/>
          <a:ln w="9525">
            <a:noFill/>
            <a:miter lim="800000"/>
            <a:headEnd/>
            <a:tailEnd/>
          </a:ln>
          <a:effectLst/>
        </p:spPr>
        <p:txBody>
          <a:bodyPr>
            <a:spAutoFit/>
          </a:bodyPr>
          <a:lstStyle/>
          <a:p>
            <a:pPr algn="ctr">
              <a:spcBef>
                <a:spcPct val="50000"/>
              </a:spcBef>
            </a:pPr>
            <a:r>
              <a:rPr lang="en-US" sz="2000" b="1">
                <a:latin typeface="Comic Sans MS" pitchFamily="66" charset="0"/>
              </a:rPr>
              <a:t>Strengthening the existing interventions</a:t>
            </a:r>
            <a:endParaRPr lang="en-GB" sz="2000" b="1">
              <a:latin typeface="Comic Sans MS" pitchFamily="66" charset="0"/>
            </a:endParaRPr>
          </a:p>
        </p:txBody>
      </p:sp>
      <p:sp>
        <p:nvSpPr>
          <p:cNvPr id="202760" name="Rectangle 8"/>
          <p:cNvSpPr>
            <a:spLocks noChangeArrowheads="1"/>
          </p:cNvSpPr>
          <p:nvPr/>
        </p:nvSpPr>
        <p:spPr bwMode="auto">
          <a:xfrm>
            <a:off x="1371600" y="6019800"/>
            <a:ext cx="6096000" cy="4572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202761" name="Rectangle 9"/>
          <p:cNvSpPr>
            <a:spLocks noChangeArrowheads="1"/>
          </p:cNvSpPr>
          <p:nvPr/>
        </p:nvSpPr>
        <p:spPr bwMode="auto">
          <a:xfrm>
            <a:off x="1371600" y="5486400"/>
            <a:ext cx="6096000" cy="533400"/>
          </a:xfrm>
          <a:prstGeom prst="rect">
            <a:avLst/>
          </a:prstGeom>
          <a:gradFill rotWithShape="1">
            <a:gsLst>
              <a:gs pos="0">
                <a:srgbClr val="FCFC16"/>
              </a:gs>
              <a:gs pos="100000">
                <a:srgbClr val="FCFC16">
                  <a:gamma/>
                  <a:shade val="46275"/>
                  <a:invGamma/>
                </a:srgbClr>
              </a:gs>
            </a:gsLst>
            <a:lin ang="5400000" scaled="1"/>
          </a:gradFill>
          <a:ln w="9525">
            <a:solidFill>
              <a:schemeClr val="tx1"/>
            </a:solidFill>
            <a:miter lim="800000"/>
            <a:headEnd/>
            <a:tailEnd/>
          </a:ln>
          <a:effectLst/>
        </p:spPr>
        <p:txBody>
          <a:bodyPr wrap="none" anchor="ctr"/>
          <a:lstStyle/>
          <a:p>
            <a:endParaRPr lang="en-US"/>
          </a:p>
        </p:txBody>
      </p:sp>
      <p:sp>
        <p:nvSpPr>
          <p:cNvPr id="202762" name="Text Box 10"/>
          <p:cNvSpPr txBox="1">
            <a:spLocks noChangeArrowheads="1"/>
          </p:cNvSpPr>
          <p:nvPr/>
        </p:nvSpPr>
        <p:spPr bwMode="auto">
          <a:xfrm>
            <a:off x="1371600" y="6064250"/>
            <a:ext cx="6019800" cy="336550"/>
          </a:xfrm>
          <a:prstGeom prst="rect">
            <a:avLst/>
          </a:prstGeom>
          <a:noFill/>
          <a:ln w="9525">
            <a:noFill/>
            <a:miter lim="800000"/>
            <a:headEnd/>
            <a:tailEnd/>
          </a:ln>
          <a:effectLst/>
        </p:spPr>
        <p:txBody>
          <a:bodyPr>
            <a:spAutoFit/>
          </a:bodyPr>
          <a:lstStyle/>
          <a:p>
            <a:pPr algn="ctr">
              <a:spcBef>
                <a:spcPct val="50000"/>
              </a:spcBef>
            </a:pPr>
            <a:r>
              <a:rPr lang="en-GB" sz="1600" b="1"/>
              <a:t>BCC AND COMMUNITY MOBILIZATION</a:t>
            </a:r>
          </a:p>
        </p:txBody>
      </p:sp>
      <p:sp>
        <p:nvSpPr>
          <p:cNvPr id="202763" name="Text Box 11"/>
          <p:cNvSpPr txBox="1">
            <a:spLocks noChangeArrowheads="1"/>
          </p:cNvSpPr>
          <p:nvPr/>
        </p:nvSpPr>
        <p:spPr bwMode="auto">
          <a:xfrm>
            <a:off x="3200400" y="1524000"/>
            <a:ext cx="2514600" cy="1189038"/>
          </a:xfrm>
          <a:prstGeom prst="rect">
            <a:avLst/>
          </a:prstGeom>
          <a:noFill/>
          <a:ln w="9525">
            <a:noFill/>
            <a:miter lim="800000"/>
            <a:headEnd/>
            <a:tailEnd/>
          </a:ln>
          <a:effectLst/>
        </p:spPr>
        <p:txBody>
          <a:bodyPr>
            <a:spAutoFit/>
          </a:bodyPr>
          <a:lstStyle/>
          <a:p>
            <a:pPr algn="ctr">
              <a:spcBef>
                <a:spcPct val="50000"/>
              </a:spcBef>
            </a:pPr>
            <a:r>
              <a:rPr lang="en-US" b="1" dirty="0"/>
              <a:t>Health system strengthening</a:t>
            </a:r>
            <a:endParaRPr lang="en-GB" b="1" dirty="0"/>
          </a:p>
          <a:p>
            <a:pPr algn="ctr">
              <a:spcBef>
                <a:spcPct val="50000"/>
              </a:spcBef>
            </a:pPr>
            <a:endParaRPr lang="en-GB" sz="2400" b="1" dirty="0">
              <a:effectLst>
                <a:outerShdw blurRad="38100" dist="38100" dir="2700000" algn="tl">
                  <a:srgbClr val="C0C0C0"/>
                </a:outerShdw>
              </a:effectLst>
            </a:endParaRPr>
          </a:p>
        </p:txBody>
      </p:sp>
      <p:sp>
        <p:nvSpPr>
          <p:cNvPr id="202764" name="Text Box 12"/>
          <p:cNvSpPr txBox="1">
            <a:spLocks noChangeArrowheads="1"/>
          </p:cNvSpPr>
          <p:nvPr/>
        </p:nvSpPr>
        <p:spPr bwMode="auto">
          <a:xfrm>
            <a:off x="3429000" y="3352800"/>
            <a:ext cx="1905000" cy="457200"/>
          </a:xfrm>
          <a:prstGeom prst="rect">
            <a:avLst/>
          </a:prstGeom>
          <a:noFill/>
          <a:ln w="9525">
            <a:noFill/>
            <a:miter lim="800000"/>
            <a:headEnd/>
            <a:tailEnd/>
          </a:ln>
          <a:effectLst/>
        </p:spPr>
        <p:txBody>
          <a:bodyPr>
            <a:spAutoFit/>
          </a:bodyPr>
          <a:lstStyle/>
          <a:p>
            <a:pPr algn="ctr">
              <a:spcBef>
                <a:spcPct val="50000"/>
              </a:spcBef>
            </a:pPr>
            <a:r>
              <a:rPr lang="en-US" sz="2400" b="1">
                <a:solidFill>
                  <a:srgbClr val="FF0000"/>
                </a:solidFill>
                <a:latin typeface="Comic Sans MS" pitchFamily="66" charset="0"/>
              </a:rPr>
              <a:t>IMNCI</a:t>
            </a:r>
          </a:p>
        </p:txBody>
      </p:sp>
      <p:sp>
        <p:nvSpPr>
          <p:cNvPr id="202765" name="Text Box 13"/>
          <p:cNvSpPr txBox="1">
            <a:spLocks noChangeArrowheads="1"/>
          </p:cNvSpPr>
          <p:nvPr/>
        </p:nvSpPr>
        <p:spPr bwMode="auto">
          <a:xfrm>
            <a:off x="228600" y="177225"/>
            <a:ext cx="8686800" cy="584775"/>
          </a:xfrm>
          <a:prstGeom prst="rect">
            <a:avLst/>
          </a:prstGeom>
          <a:solidFill>
            <a:srgbClr val="FDD6A1"/>
          </a:solidFill>
          <a:ln w="9525">
            <a:solidFill>
              <a:schemeClr val="tx1"/>
            </a:solidFill>
            <a:miter lim="800000"/>
            <a:headEnd/>
            <a:tailEnd/>
          </a:ln>
          <a:effectLst/>
        </p:spPr>
        <p:txBody>
          <a:bodyPr wrap="square">
            <a:spAutoFit/>
          </a:bodyPr>
          <a:lstStyle/>
          <a:p>
            <a:pPr algn="ctr">
              <a:spcBef>
                <a:spcPct val="50000"/>
              </a:spcBef>
            </a:pPr>
            <a:r>
              <a:rPr lang="en-US" sz="3200" b="1" dirty="0" smtClean="0">
                <a:solidFill>
                  <a:srgbClr val="990000"/>
                </a:solidFill>
              </a:rPr>
              <a:t>RCH II: Child Health strategy</a:t>
            </a:r>
            <a:endParaRPr lang="en-GB" sz="3200" b="1" dirty="0">
              <a:solidFill>
                <a:srgbClr val="990000"/>
              </a:solidFill>
            </a:endParaRPr>
          </a:p>
        </p:txBody>
      </p:sp>
      <p:sp>
        <p:nvSpPr>
          <p:cNvPr id="202766" name="Text Box 14"/>
          <p:cNvSpPr txBox="1">
            <a:spLocks noChangeArrowheads="1"/>
          </p:cNvSpPr>
          <p:nvPr/>
        </p:nvSpPr>
        <p:spPr bwMode="auto">
          <a:xfrm>
            <a:off x="685800" y="838200"/>
            <a:ext cx="2971800" cy="457200"/>
          </a:xfrm>
          <a:prstGeom prst="rect">
            <a:avLst/>
          </a:prstGeom>
          <a:noFill/>
          <a:ln w="9525">
            <a:noFill/>
            <a:miter lim="800000"/>
            <a:headEnd/>
            <a:tailEnd/>
          </a:ln>
          <a:effectLst/>
        </p:spPr>
        <p:txBody>
          <a:bodyPr>
            <a:spAutoFit/>
          </a:bodyPr>
          <a:lstStyle/>
          <a:p>
            <a:pPr>
              <a:spcBef>
                <a:spcPct val="50000"/>
              </a:spcBef>
            </a:pPr>
            <a:endParaRPr lang="en-US" sz="2400" b="1">
              <a:solidFill>
                <a:srgbClr val="CC3399"/>
              </a:solidFill>
              <a:effectLst>
                <a:outerShdw blurRad="38100" dist="38100" dir="2700000" algn="tl">
                  <a:srgbClr val="C0C0C0"/>
                </a:outerShdw>
              </a:effectLst>
            </a:endParaRPr>
          </a:p>
        </p:txBody>
      </p:sp>
      <p:sp>
        <p:nvSpPr>
          <p:cNvPr id="202767" name="AutoShape 15"/>
          <p:cNvSpPr>
            <a:spLocks noChangeArrowheads="1"/>
          </p:cNvSpPr>
          <p:nvPr/>
        </p:nvSpPr>
        <p:spPr bwMode="auto">
          <a:xfrm>
            <a:off x="2133600" y="3505200"/>
            <a:ext cx="1371600" cy="152400"/>
          </a:xfrm>
          <a:prstGeom prst="rightArrow">
            <a:avLst>
              <a:gd name="adj1" fmla="val 50000"/>
              <a:gd name="adj2" fmla="val 225000"/>
            </a:avLst>
          </a:prstGeom>
          <a:solidFill>
            <a:srgbClr val="FCDEAC">
              <a:alpha val="50000"/>
            </a:srgbClr>
          </a:solidFill>
          <a:ln w="9525">
            <a:solidFill>
              <a:schemeClr val="tx1"/>
            </a:solidFill>
            <a:miter lim="800000"/>
            <a:headEnd/>
            <a:tailEnd/>
          </a:ln>
          <a:effectLst/>
        </p:spPr>
        <p:txBody>
          <a:bodyPr wrap="none" anchor="ctr"/>
          <a:lstStyle/>
          <a:p>
            <a:endParaRPr lang="en-US"/>
          </a:p>
        </p:txBody>
      </p:sp>
      <p:sp>
        <p:nvSpPr>
          <p:cNvPr id="202768" name="AutoShape 16"/>
          <p:cNvSpPr>
            <a:spLocks noChangeArrowheads="1"/>
          </p:cNvSpPr>
          <p:nvPr/>
        </p:nvSpPr>
        <p:spPr bwMode="auto">
          <a:xfrm>
            <a:off x="5334000" y="3505200"/>
            <a:ext cx="1295400" cy="152400"/>
          </a:xfrm>
          <a:prstGeom prst="leftRightArrow">
            <a:avLst>
              <a:gd name="adj1" fmla="val 50000"/>
              <a:gd name="adj2" fmla="val 170000"/>
            </a:avLst>
          </a:prstGeom>
          <a:solidFill>
            <a:srgbClr val="FCDEAC"/>
          </a:solidFill>
          <a:ln w="9525">
            <a:solidFill>
              <a:schemeClr val="tx1"/>
            </a:solidFill>
            <a:miter lim="800000"/>
            <a:headEnd/>
            <a:tailEnd/>
          </a:ln>
          <a:effectLst/>
        </p:spPr>
        <p:txBody>
          <a:bodyPr wrap="none" anchor="ctr"/>
          <a:lstStyle/>
          <a:p>
            <a:endParaRPr lang="en-US"/>
          </a:p>
        </p:txBody>
      </p:sp>
      <p:sp>
        <p:nvSpPr>
          <p:cNvPr id="202769" name="Oval 17"/>
          <p:cNvSpPr>
            <a:spLocks noChangeArrowheads="1"/>
          </p:cNvSpPr>
          <p:nvPr/>
        </p:nvSpPr>
        <p:spPr bwMode="auto">
          <a:xfrm>
            <a:off x="304800" y="3657600"/>
            <a:ext cx="1066800" cy="1066800"/>
          </a:xfrm>
          <a:prstGeom prst="ellipse">
            <a:avLst/>
          </a:prstGeom>
          <a:solidFill>
            <a:srgbClr val="FF0000"/>
          </a:solidFill>
          <a:ln w="9525">
            <a:solidFill>
              <a:schemeClr val="tx1"/>
            </a:solidFill>
            <a:round/>
            <a:headEnd/>
            <a:tailEnd/>
          </a:ln>
          <a:effectLst/>
        </p:spPr>
        <p:txBody>
          <a:bodyPr wrap="none" anchor="ctr"/>
          <a:lstStyle/>
          <a:p>
            <a:pPr algn="ctr"/>
            <a:r>
              <a:rPr lang="en-US" sz="1600"/>
              <a:t>ASHA/HW</a:t>
            </a:r>
          </a:p>
          <a:p>
            <a:pPr algn="ctr"/>
            <a:r>
              <a:rPr lang="en-US" sz="1600"/>
              <a:t>HBNC</a:t>
            </a:r>
          </a:p>
        </p:txBody>
      </p:sp>
      <p:sp>
        <p:nvSpPr>
          <p:cNvPr id="202771" name="Oval 19"/>
          <p:cNvSpPr>
            <a:spLocks noChangeArrowheads="1"/>
          </p:cNvSpPr>
          <p:nvPr/>
        </p:nvSpPr>
        <p:spPr bwMode="auto">
          <a:xfrm>
            <a:off x="6553200" y="1066800"/>
            <a:ext cx="1905000" cy="1524000"/>
          </a:xfrm>
          <a:prstGeom prst="ellipse">
            <a:avLst/>
          </a:prstGeom>
          <a:solidFill>
            <a:srgbClr val="FF0000"/>
          </a:solidFill>
          <a:ln w="9525">
            <a:solidFill>
              <a:schemeClr val="tx1"/>
            </a:solidFill>
            <a:round/>
            <a:headEnd/>
            <a:tailEnd/>
          </a:ln>
          <a:effectLst/>
        </p:spPr>
        <p:txBody>
          <a:bodyPr wrap="none" anchor="ctr"/>
          <a:lstStyle/>
          <a:p>
            <a:pPr algn="ctr"/>
            <a:r>
              <a:rPr lang="en-US"/>
              <a:t>IPHS Standards</a:t>
            </a:r>
          </a:p>
          <a:p>
            <a:pPr algn="ctr"/>
            <a:r>
              <a:rPr lang="en-US"/>
              <a:t>Capacity building</a:t>
            </a:r>
          </a:p>
        </p:txBody>
      </p:sp>
      <p:sp>
        <p:nvSpPr>
          <p:cNvPr id="202772" name="Text Box 20"/>
          <p:cNvSpPr txBox="1">
            <a:spLocks noChangeArrowheads="1"/>
          </p:cNvSpPr>
          <p:nvPr/>
        </p:nvSpPr>
        <p:spPr bwMode="auto">
          <a:xfrm>
            <a:off x="1447800" y="5562600"/>
            <a:ext cx="5867400" cy="366713"/>
          </a:xfrm>
          <a:prstGeom prst="rect">
            <a:avLst/>
          </a:prstGeom>
          <a:noFill/>
          <a:ln w="9525">
            <a:noFill/>
            <a:miter lim="800000"/>
            <a:headEnd/>
            <a:tailEnd/>
          </a:ln>
          <a:effectLst/>
        </p:spPr>
        <p:txBody>
          <a:bodyPr>
            <a:spAutoFit/>
          </a:bodyPr>
          <a:lstStyle/>
          <a:p>
            <a:pPr>
              <a:spcBef>
                <a:spcPct val="50000"/>
              </a:spcBef>
            </a:pPr>
            <a:r>
              <a:rPr lang="en-US" b="1">
                <a:effectLst>
                  <a:outerShdw blurRad="38100" dist="38100" dir="2700000" algn="tl">
                    <a:srgbClr val="C0C0C0"/>
                  </a:outerShdw>
                </a:effectLst>
              </a:rPr>
              <a:t>Improved Referral Care of New born &amp; sick children</a:t>
            </a:r>
            <a:endParaRPr lang="en-GB" b="1">
              <a:effectLst>
                <a:outerShdw blurRad="38100" dist="38100" dir="2700000" algn="tl">
                  <a:srgbClr val="C0C0C0"/>
                </a:outerShdw>
              </a:effectLst>
            </a:endParaRPr>
          </a:p>
        </p:txBody>
      </p:sp>
    </p:spTree>
    <p:custDataLst>
      <p:tags r:id="rId1"/>
    </p:custData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02769"/>
                                        </p:tgtEl>
                                        <p:attrNameLst>
                                          <p:attrName>style.visibility</p:attrName>
                                        </p:attrNameLst>
                                      </p:cBhvr>
                                      <p:to>
                                        <p:strVal val="visible"/>
                                      </p:to>
                                    </p:set>
                                    <p:animEffect transition="in" filter="checkerboard(across)">
                                      <p:cBhvr>
                                        <p:cTn id="7" dur="500"/>
                                        <p:tgtEl>
                                          <p:spTgt spid="202769"/>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202771"/>
                                        </p:tgtEl>
                                        <p:attrNameLst>
                                          <p:attrName>style.visibility</p:attrName>
                                        </p:attrNameLst>
                                      </p:cBhvr>
                                      <p:to>
                                        <p:strVal val="visible"/>
                                      </p:to>
                                    </p:set>
                                    <p:animEffect transition="in" filter="checkerboard(across)">
                                      <p:cBhvr>
                                        <p:cTn id="12" dur="500"/>
                                        <p:tgtEl>
                                          <p:spTgt spid="20277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2769" grpId="0" animBg="1"/>
      <p:bldP spid="202771"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i="1" dirty="0" smtClean="0"/>
              <a:t>“</a:t>
            </a:r>
            <a:r>
              <a:rPr lang="en-US" i="1" dirty="0" err="1" smtClean="0"/>
              <a:t>Navjaat</a:t>
            </a:r>
            <a:r>
              <a:rPr lang="en-US" i="1" dirty="0" smtClean="0"/>
              <a:t> </a:t>
            </a:r>
            <a:r>
              <a:rPr lang="en-US" i="1" dirty="0" err="1" smtClean="0"/>
              <a:t>Shishu</a:t>
            </a:r>
            <a:r>
              <a:rPr lang="en-US" i="1" dirty="0" smtClean="0"/>
              <a:t> </a:t>
            </a:r>
            <a:r>
              <a:rPr lang="en-US" i="1" dirty="0" err="1" smtClean="0"/>
              <a:t>Suraksha</a:t>
            </a:r>
            <a:r>
              <a:rPr lang="en-US" dirty="0" smtClean="0"/>
              <a:t> </a:t>
            </a:r>
            <a:r>
              <a:rPr lang="en-US" dirty="0" err="1" smtClean="0"/>
              <a:t>Karyakram</a:t>
            </a:r>
            <a:r>
              <a:rPr lang="en-US" dirty="0" smtClean="0"/>
              <a:t>”</a:t>
            </a:r>
            <a:endParaRPr lang="en-US" dirty="0"/>
          </a:p>
        </p:txBody>
      </p:sp>
      <p:sp>
        <p:nvSpPr>
          <p:cNvPr id="3" name="Content Placeholder 2"/>
          <p:cNvSpPr>
            <a:spLocks noGrp="1"/>
          </p:cNvSpPr>
          <p:nvPr>
            <p:ph idx="1"/>
          </p:nvPr>
        </p:nvSpPr>
        <p:spPr>
          <a:xfrm>
            <a:off x="457200" y="1600200"/>
            <a:ext cx="4648200" cy="4800600"/>
          </a:xfrm>
        </p:spPr>
        <p:txBody>
          <a:bodyPr/>
          <a:lstStyle/>
          <a:p>
            <a:r>
              <a:rPr lang="en-US" sz="2400" dirty="0" smtClean="0"/>
              <a:t>A new </a:t>
            </a:r>
            <a:r>
              <a:rPr lang="en-US" sz="2400" dirty="0" err="1" smtClean="0"/>
              <a:t>programme</a:t>
            </a:r>
            <a:r>
              <a:rPr lang="en-US" sz="2400" dirty="0" smtClean="0"/>
              <a:t> on Basic Newborn Care and Resuscitation</a:t>
            </a:r>
          </a:p>
          <a:p>
            <a:endParaRPr lang="en-US" sz="2400" dirty="0" smtClean="0"/>
          </a:p>
          <a:p>
            <a:r>
              <a:rPr lang="en-US" sz="2400" dirty="0" smtClean="0"/>
              <a:t>High Neonatal Mortality Rate despite substantial reduction in childhood and infant mortality</a:t>
            </a:r>
          </a:p>
          <a:p>
            <a:endParaRPr lang="en-US" sz="2400" dirty="0" smtClean="0"/>
          </a:p>
          <a:p>
            <a:r>
              <a:rPr lang="en-US" sz="2400" dirty="0" smtClean="0"/>
              <a:t>Nearly two-thirds infant deaths each year occur within the first four weeks of life, and about two-thirds of those occur within the first week. </a:t>
            </a:r>
            <a:endParaRPr lang="en-US" sz="2400" dirty="0"/>
          </a:p>
        </p:txBody>
      </p:sp>
      <p:pic>
        <p:nvPicPr>
          <p:cNvPr id="1027" name="Picture 3"/>
          <p:cNvPicPr>
            <a:picLocks noChangeAspect="1" noChangeArrowheads="1"/>
          </p:cNvPicPr>
          <p:nvPr/>
        </p:nvPicPr>
        <p:blipFill>
          <a:blip r:embed="rId3"/>
          <a:srcRect/>
          <a:stretch>
            <a:fillRect/>
          </a:stretch>
        </p:blipFill>
        <p:spPr bwMode="auto">
          <a:xfrm>
            <a:off x="5943600" y="1695450"/>
            <a:ext cx="2876550" cy="440055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Situation in India</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295400"/>
            <a:ext cx="7543800" cy="4953000"/>
          </a:xfrm>
        </p:spPr>
        <p:txBody>
          <a:bodyPr/>
          <a:lstStyle/>
          <a:p>
            <a:endParaRPr lang="en-US" sz="2400" dirty="0" smtClean="0">
              <a:latin typeface="Times New Roman" pitchFamily="18" charset="0"/>
              <a:cs typeface="Times New Roman" pitchFamily="18" charset="0"/>
            </a:endParaRPr>
          </a:p>
          <a:p>
            <a:pPr>
              <a:lnSpc>
                <a:spcPct val="80000"/>
              </a:lnSpc>
            </a:pPr>
            <a:r>
              <a:rPr lang="en-US" sz="2400" b="1" dirty="0" smtClean="0">
                <a:effectLst/>
                <a:latin typeface="Times New Roman" pitchFamily="18" charset="0"/>
                <a:cs typeface="Times New Roman" pitchFamily="18" charset="0"/>
              </a:rPr>
              <a:t>High Maternal Mortality- </a:t>
            </a:r>
            <a:r>
              <a:rPr lang="en-US" sz="2400" dirty="0" smtClean="0">
                <a:effectLst/>
                <a:latin typeface="Times New Roman" pitchFamily="18" charset="0"/>
                <a:cs typeface="Times New Roman" pitchFamily="18" charset="0"/>
              </a:rPr>
              <a:t>100,000 maternal deaths  occurs annually</a:t>
            </a:r>
          </a:p>
          <a:p>
            <a:endParaRPr lang="en-US" sz="2400" b="1" dirty="0" smtClean="0">
              <a:effectLst/>
              <a:latin typeface="Times New Roman" pitchFamily="18" charset="0"/>
              <a:cs typeface="Times New Roman" pitchFamily="18" charset="0"/>
            </a:endParaRPr>
          </a:p>
          <a:p>
            <a:r>
              <a:rPr lang="en-US" sz="2400" b="1" dirty="0" smtClean="0">
                <a:effectLst/>
                <a:latin typeface="Times New Roman" pitchFamily="18" charset="0"/>
                <a:cs typeface="Times New Roman" pitchFamily="18" charset="0"/>
              </a:rPr>
              <a:t>High Child Mortality -</a:t>
            </a:r>
            <a:r>
              <a:rPr lang="en-US" sz="2400" b="1" dirty="0" smtClean="0">
                <a:effectLst/>
              </a:rPr>
              <a:t>2.1 million deaths annually</a:t>
            </a:r>
            <a:endParaRPr lang="en-US" sz="2400" b="1" dirty="0" smtClean="0">
              <a:effectLst/>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Unmet demand for contraception</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Increasing concern over</a:t>
            </a:r>
          </a:p>
          <a:p>
            <a:pPr lvl="1"/>
            <a:r>
              <a:rPr lang="en-US" sz="2400" dirty="0" smtClean="0">
                <a:latin typeface="Times New Roman" pitchFamily="18" charset="0"/>
                <a:cs typeface="Times New Roman" pitchFamily="18" charset="0"/>
              </a:rPr>
              <a:t>Adolescent health,</a:t>
            </a:r>
          </a:p>
          <a:p>
            <a:pPr lvl="1"/>
            <a:r>
              <a:rPr lang="en-US" sz="2400" dirty="0" smtClean="0">
                <a:latin typeface="Times New Roman" pitchFamily="18" charset="0"/>
                <a:cs typeface="Times New Roman" pitchFamily="18" charset="0"/>
              </a:rPr>
              <a:t>Urban slums</a:t>
            </a:r>
          </a:p>
          <a:p>
            <a:pPr lvl="1"/>
            <a:r>
              <a:rPr lang="en-US" sz="2400" dirty="0" smtClean="0">
                <a:latin typeface="Times New Roman" pitchFamily="18" charset="0"/>
                <a:cs typeface="Times New Roman" pitchFamily="18" charset="0"/>
              </a:rPr>
              <a:t>Tribal health</a:t>
            </a:r>
          </a:p>
          <a:p>
            <a:pPr lvl="1"/>
            <a:r>
              <a:rPr lang="en-US" sz="2400" dirty="0" smtClean="0">
                <a:latin typeface="Times New Roman" pitchFamily="18" charset="0"/>
                <a:cs typeface="Times New Roman" pitchFamily="18" charset="0"/>
              </a:rPr>
              <a:t>Rural-urban / Interstate variation</a:t>
            </a:r>
          </a:p>
        </p:txBody>
      </p:sp>
      <p:pic>
        <p:nvPicPr>
          <p:cNvPr id="4" name="Picture 2" descr="http://mohfw.nic.in/RCH_logo.JPG"/>
          <p:cNvPicPr>
            <a:picLocks noChangeAspect="1" noChangeArrowheads="1"/>
          </p:cNvPicPr>
          <p:nvPr/>
        </p:nvPicPr>
        <p:blipFill>
          <a:blip r:embed="rId3"/>
          <a:srcRect/>
          <a:stretch>
            <a:fillRect/>
          </a:stretch>
        </p:blipFill>
        <p:spPr bwMode="auto">
          <a:xfrm>
            <a:off x="7239000" y="4953000"/>
            <a:ext cx="1609725" cy="1571625"/>
          </a:xfrm>
          <a:prstGeom prst="rect">
            <a:avLst/>
          </a:prstGeom>
          <a:noFill/>
        </p:spPr>
      </p:pic>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sz="3200" dirty="0" smtClean="0"/>
              <a:t>Child health cont…</a:t>
            </a:r>
            <a:endParaRPr lang="en-US" sz="3200" dirty="0"/>
          </a:p>
        </p:txBody>
      </p:sp>
      <p:sp>
        <p:nvSpPr>
          <p:cNvPr id="3" name="Content Placeholder 2"/>
          <p:cNvSpPr>
            <a:spLocks noGrp="1"/>
          </p:cNvSpPr>
          <p:nvPr>
            <p:ph idx="1"/>
          </p:nvPr>
        </p:nvSpPr>
        <p:spPr>
          <a:xfrm>
            <a:off x="457200" y="1143000"/>
            <a:ext cx="6400800" cy="5105400"/>
          </a:xfrm>
        </p:spPr>
        <p:txBody>
          <a:bodyPr/>
          <a:lstStyle/>
          <a:p>
            <a:r>
              <a:rPr lang="en-US" sz="2400" dirty="0" err="1" smtClean="0"/>
              <a:t>MoHFW</a:t>
            </a:r>
            <a:r>
              <a:rPr lang="en-US" sz="2400" dirty="0" smtClean="0"/>
              <a:t> has developed a comprehensive New Born and Child Health policy</a:t>
            </a:r>
          </a:p>
          <a:p>
            <a:endParaRPr lang="en-IN" sz="2400" dirty="0" smtClean="0"/>
          </a:p>
          <a:p>
            <a:pPr>
              <a:buNone/>
            </a:pPr>
            <a:r>
              <a:rPr lang="en-IN" b="1" dirty="0" smtClean="0">
                <a:latin typeface="Times New Roman" pitchFamily="18" charset="0"/>
                <a:cs typeface="Times New Roman" pitchFamily="18" charset="0"/>
              </a:rPr>
              <a:t>Village Health and Nutrition Days</a:t>
            </a:r>
            <a:endParaRPr lang="en-IN" b="1" dirty="0" smtClean="0"/>
          </a:p>
          <a:p>
            <a:r>
              <a:rPr lang="en-IN" sz="2400" dirty="0" smtClean="0"/>
              <a:t>Organized at AWCs </a:t>
            </a:r>
            <a:r>
              <a:rPr lang="en-US" sz="2400" kern="1200" dirty="0" smtClean="0"/>
              <a:t>for service provision in the RCH-II &amp; NRHM, and also as a platform for </a:t>
            </a:r>
            <a:r>
              <a:rPr lang="en-US" sz="2400" kern="1200" dirty="0" err="1" smtClean="0"/>
              <a:t>intersectoral</a:t>
            </a:r>
            <a:r>
              <a:rPr lang="en-US" sz="2400" kern="1200" dirty="0" smtClean="0"/>
              <a:t> convergence</a:t>
            </a:r>
            <a:endParaRPr lang="en-IN" sz="2400" dirty="0" smtClean="0"/>
          </a:p>
          <a:p>
            <a:r>
              <a:rPr lang="en-IN" sz="2400" dirty="0" smtClean="0"/>
              <a:t>Over 55.29 </a:t>
            </a:r>
            <a:r>
              <a:rPr lang="en-IN" sz="2400" dirty="0" err="1" smtClean="0"/>
              <a:t>lakh</a:t>
            </a:r>
            <a:r>
              <a:rPr lang="en-IN" sz="2400" dirty="0" smtClean="0"/>
              <a:t> VHNDs have reportedly been carried out across states in 2008-09 </a:t>
            </a:r>
          </a:p>
          <a:p>
            <a:r>
              <a:rPr lang="en-IN" sz="2400" dirty="0" smtClean="0"/>
              <a:t>Nearly 70 percent of planned sessions are being held and on average there are 30-40 clients per VHND</a:t>
            </a:r>
            <a:endParaRPr lang="en-US" sz="2400" dirty="0" smtClean="0"/>
          </a:p>
          <a:p>
            <a:endParaRPr lang="en-US" sz="2400" dirty="0" smtClean="0"/>
          </a:p>
          <a:p>
            <a:endParaRPr lang="en-US" sz="2400" dirty="0"/>
          </a:p>
        </p:txBody>
      </p:sp>
      <p:pic>
        <p:nvPicPr>
          <p:cNvPr id="582658" name="Picture 2" descr="http://mchstar.org/images/researchEvaluation/projects/pic04A.jpg"/>
          <p:cNvPicPr>
            <a:picLocks noChangeAspect="1" noChangeArrowheads="1"/>
          </p:cNvPicPr>
          <p:nvPr/>
        </p:nvPicPr>
        <p:blipFill>
          <a:blip r:embed="rId3"/>
          <a:srcRect/>
          <a:stretch>
            <a:fillRect/>
          </a:stretch>
        </p:blipFill>
        <p:spPr bwMode="auto">
          <a:xfrm>
            <a:off x="6724650" y="2743200"/>
            <a:ext cx="2419350" cy="3429000"/>
          </a:xfrm>
          <a:prstGeom prst="rect">
            <a:avLst/>
          </a:prstGeom>
          <a:noFill/>
        </p:spPr>
      </p:pic>
      <p:pic>
        <p:nvPicPr>
          <p:cNvPr id="5" name="Picture 2" descr="http://mohfw.nic.in/RCH_logo.JPG"/>
          <p:cNvPicPr>
            <a:picLocks noChangeAspect="1" noChangeArrowheads="1"/>
          </p:cNvPicPr>
          <p:nvPr/>
        </p:nvPicPr>
        <p:blipFill>
          <a:blip r:embed="rId4"/>
          <a:srcRect/>
          <a:stretch>
            <a:fillRect/>
          </a:stretch>
        </p:blipFill>
        <p:spPr bwMode="auto">
          <a:xfrm>
            <a:off x="7239000" y="381000"/>
            <a:ext cx="1609725" cy="1571625"/>
          </a:xfrm>
          <a:prstGeom prst="rect">
            <a:avLst/>
          </a:prstGeom>
          <a:noFill/>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txBox="1">
            <a:spLocks/>
          </p:cNvSpPr>
          <p:nvPr/>
        </p:nvSpPr>
        <p:spPr bwMode="auto">
          <a:xfrm>
            <a:off x="533400" y="2286000"/>
            <a:ext cx="8229600" cy="2057400"/>
          </a:xfrm>
          <a:prstGeom prst="rect">
            <a:avLst/>
          </a:prstGeom>
          <a:solidFill>
            <a:srgbClr val="660033"/>
          </a:solidFill>
          <a:ln w="9525">
            <a:noFill/>
            <a:miter lim="800000"/>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300" b="1" i="0" u="none" strike="noStrike" kern="0" cap="none" spc="0" normalizeH="0" baseline="0" noProof="0" dirty="0" smtClean="0">
                <a:ln w="11430"/>
                <a:solidFill>
                  <a:srgbClr val="FFFF99"/>
                </a:solidFill>
                <a:effectLst>
                  <a:outerShdw blurRad="50800" dist="39000" dir="5460000" algn="tl">
                    <a:srgbClr val="000000">
                      <a:alpha val="38000"/>
                    </a:srgbClr>
                  </a:outerShdw>
                </a:effectLst>
                <a:uLnTx/>
                <a:uFillTx/>
                <a:latin typeface="+mn-lt"/>
                <a:ea typeface="+mn-ea"/>
                <a:cs typeface="+mn-cs"/>
              </a:rPr>
              <a:t>Family Planning</a:t>
            </a:r>
            <a:endParaRPr kumimoji="0" lang="en-US" sz="7300" b="1" i="0" u="none" strike="noStrike" kern="0" cap="none" spc="0" normalizeH="0" baseline="0" noProof="0" dirty="0">
              <a:ln w="11430"/>
              <a:solidFill>
                <a:srgbClr val="FFFF99"/>
              </a:solidFill>
              <a:effectLst>
                <a:outerShdw blurRad="50800" dist="39000" dir="5460000" algn="tl">
                  <a:srgbClr val="000000">
                    <a:alpha val="38000"/>
                  </a:srgbClr>
                </a:outerShdw>
              </a:effectLst>
              <a:uLnTx/>
              <a:uFillTx/>
              <a:latin typeface="+mn-lt"/>
              <a:ea typeface="+mn-ea"/>
              <a:cs typeface="+mn-cs"/>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0370" name="Rectangle 2"/>
          <p:cNvSpPr>
            <a:spLocks noGrp="1" noChangeArrowheads="1"/>
          </p:cNvSpPr>
          <p:nvPr>
            <p:ph type="title"/>
          </p:nvPr>
        </p:nvSpPr>
        <p:spPr>
          <a:xfrm>
            <a:off x="422031" y="0"/>
            <a:ext cx="8513885" cy="990600"/>
          </a:xfrm>
        </p:spPr>
        <p:txBody>
          <a:bodyPr/>
          <a:lstStyle/>
          <a:p>
            <a:r>
              <a:rPr lang="en-US" sz="3200" dirty="0">
                <a:solidFill>
                  <a:srgbClr val="FF0000"/>
                </a:solidFill>
                <a:cs typeface="Times New Roman" pitchFamily="18" charset="0"/>
              </a:rPr>
              <a:t>New Interventions in Family Planning (GOI)</a:t>
            </a:r>
            <a:r>
              <a:rPr lang="en-US" sz="3200" dirty="0">
                <a:solidFill>
                  <a:srgbClr val="FF0000"/>
                </a:solidFill>
              </a:rPr>
              <a:t> </a:t>
            </a:r>
          </a:p>
        </p:txBody>
      </p:sp>
      <p:sp>
        <p:nvSpPr>
          <p:cNvPr id="570371" name="Rectangle 3"/>
          <p:cNvSpPr>
            <a:spLocks noGrp="1" noChangeArrowheads="1"/>
          </p:cNvSpPr>
          <p:nvPr>
            <p:ph idx="1"/>
          </p:nvPr>
        </p:nvSpPr>
        <p:spPr>
          <a:xfrm>
            <a:off x="152400" y="1066800"/>
            <a:ext cx="8767397" cy="5638800"/>
          </a:xfrm>
        </p:spPr>
        <p:txBody>
          <a:bodyPr/>
          <a:lstStyle/>
          <a:p>
            <a:pPr marL="457200" indent="-457200">
              <a:lnSpc>
                <a:spcPct val="90000"/>
              </a:lnSpc>
              <a:buFont typeface="Wingdings" pitchFamily="2" charset="2"/>
              <a:buAutoNum type="arabicPeriod"/>
            </a:pPr>
            <a:r>
              <a:rPr lang="en-US" sz="2400" dirty="0" smtClean="0">
                <a:latin typeface="Times New Roman" pitchFamily="18" charset="0"/>
                <a:cs typeface="Times New Roman" pitchFamily="18" charset="0"/>
              </a:rPr>
              <a:t>Addressing  </a:t>
            </a:r>
            <a:r>
              <a:rPr lang="en-US" sz="2400" dirty="0">
                <a:latin typeface="Times New Roman" pitchFamily="18" charset="0"/>
                <a:cs typeface="Times New Roman" pitchFamily="18" charset="0"/>
              </a:rPr>
              <a:t>the unmet need in contraception through</a:t>
            </a:r>
          </a:p>
          <a:p>
            <a:pPr marL="1219200" lvl="2" indent="-304800">
              <a:lnSpc>
                <a:spcPct val="90000"/>
              </a:lnSpc>
            </a:pPr>
            <a:r>
              <a:rPr lang="en-US" dirty="0">
                <a:latin typeface="Times New Roman" pitchFamily="18" charset="0"/>
                <a:cs typeface="Times New Roman" pitchFamily="18" charset="0"/>
              </a:rPr>
              <a:t>Assured delivery </a:t>
            </a:r>
            <a:r>
              <a:rPr lang="en-US" dirty="0" smtClean="0">
                <a:latin typeface="Times New Roman" pitchFamily="18" charset="0"/>
                <a:cs typeface="Times New Roman" pitchFamily="18" charset="0"/>
              </a:rPr>
              <a:t>of quality </a:t>
            </a:r>
            <a:r>
              <a:rPr lang="en-US" dirty="0">
                <a:latin typeface="Times New Roman" pitchFamily="18" charset="0"/>
                <a:cs typeface="Times New Roman" pitchFamily="18" charset="0"/>
              </a:rPr>
              <a:t>family planning services</a:t>
            </a:r>
          </a:p>
          <a:p>
            <a:pPr marL="1219200" lvl="2" indent="-304800">
              <a:lnSpc>
                <a:spcPct val="90000"/>
              </a:lnSpc>
            </a:pPr>
            <a:r>
              <a:rPr lang="en-US" dirty="0">
                <a:latin typeface="Times New Roman" pitchFamily="18" charset="0"/>
                <a:cs typeface="Times New Roman" pitchFamily="18" charset="0"/>
              </a:rPr>
              <a:t>Developing skilled manpower </a:t>
            </a:r>
          </a:p>
          <a:p>
            <a:pPr marL="457200" indent="-457200">
              <a:lnSpc>
                <a:spcPct val="90000"/>
              </a:lnSpc>
              <a:buFont typeface="Wingdings" pitchFamily="2" charset="2"/>
              <a:buAutoNum type="arabicPeriod"/>
            </a:pPr>
            <a:endParaRPr lang="en-US" sz="2400" dirty="0" smtClean="0">
              <a:latin typeface="Times New Roman" pitchFamily="18" charset="0"/>
              <a:cs typeface="Times New Roman" pitchFamily="18" charset="0"/>
            </a:endParaRPr>
          </a:p>
          <a:p>
            <a:pPr marL="457200" indent="-457200">
              <a:lnSpc>
                <a:spcPct val="90000"/>
              </a:lnSpc>
              <a:buFont typeface="Wingdings" pitchFamily="2" charset="2"/>
              <a:buAutoNum type="arabicPeriod"/>
            </a:pPr>
            <a:r>
              <a:rPr lang="en-US" sz="2400" dirty="0" smtClean="0">
                <a:latin typeface="Times New Roman" pitchFamily="18" charset="0"/>
                <a:cs typeface="Times New Roman" pitchFamily="18" charset="0"/>
              </a:rPr>
              <a:t>Increasing basket of choices -  through </a:t>
            </a:r>
            <a:r>
              <a:rPr lang="en-US" sz="2400" dirty="0" smtClean="0">
                <a:effectLst/>
                <a:latin typeface="Times New Roman" pitchFamily="18" charset="0"/>
                <a:cs typeface="Times New Roman" pitchFamily="18" charset="0"/>
              </a:rPr>
              <a:t>several trials by </a:t>
            </a:r>
            <a:r>
              <a:rPr lang="en-US" sz="2400" dirty="0" err="1" smtClean="0">
                <a:effectLst/>
                <a:latin typeface="Times New Roman" pitchFamily="18" charset="0"/>
                <a:cs typeface="Times New Roman" pitchFamily="18" charset="0"/>
              </a:rPr>
              <a:t>GoI</a:t>
            </a:r>
            <a:r>
              <a:rPr lang="en-US" sz="2400" dirty="0" smtClean="0">
                <a:effectLst/>
                <a:latin typeface="Times New Roman" pitchFamily="18" charset="0"/>
                <a:cs typeface="Times New Roman" pitchFamily="18" charset="0"/>
              </a:rPr>
              <a:t> including </a:t>
            </a:r>
            <a:r>
              <a:rPr lang="en-US" sz="2400" dirty="0" err="1" smtClean="0">
                <a:effectLst/>
                <a:latin typeface="Times New Roman" pitchFamily="18" charset="0"/>
                <a:cs typeface="Times New Roman" pitchFamily="18" charset="0"/>
              </a:rPr>
              <a:t>injectables</a:t>
            </a:r>
            <a:r>
              <a:rPr lang="en-US" sz="2400" dirty="0" smtClean="0">
                <a:effectLst/>
                <a:latin typeface="Times New Roman" pitchFamily="18" charset="0"/>
                <a:cs typeface="Times New Roman" pitchFamily="18" charset="0"/>
              </a:rPr>
              <a:t> (</a:t>
            </a:r>
            <a:r>
              <a:rPr lang="en-US" sz="2400" dirty="0" err="1" smtClean="0">
                <a:effectLst/>
                <a:latin typeface="Times New Roman" pitchFamily="18" charset="0"/>
                <a:cs typeface="Times New Roman" pitchFamily="18" charset="0"/>
              </a:rPr>
              <a:t>Cyclofem</a:t>
            </a:r>
            <a:r>
              <a:rPr lang="en-US" sz="2400" dirty="0" smtClean="0">
                <a:effectLst/>
                <a:latin typeface="Times New Roman" pitchFamily="18" charset="0"/>
                <a:cs typeface="Times New Roman" pitchFamily="18" charset="0"/>
              </a:rPr>
              <a:t> and </a:t>
            </a:r>
            <a:r>
              <a:rPr lang="en-US" sz="2400" dirty="0" err="1" smtClean="0">
                <a:effectLst/>
                <a:latin typeface="Times New Roman" pitchFamily="18" charset="0"/>
                <a:cs typeface="Times New Roman" pitchFamily="18" charset="0"/>
              </a:rPr>
              <a:t>NetEn</a:t>
            </a:r>
            <a:r>
              <a:rPr lang="en-US" sz="2400" dirty="0" smtClean="0">
                <a:effectLst/>
                <a:latin typeface="Times New Roman" pitchFamily="18" charset="0"/>
                <a:cs typeface="Times New Roman" pitchFamily="18" charset="0"/>
              </a:rPr>
              <a:t>),  </a:t>
            </a:r>
            <a:r>
              <a:rPr lang="en-US" sz="2400" dirty="0" err="1" smtClean="0">
                <a:effectLst/>
                <a:latin typeface="Times New Roman" pitchFamily="18" charset="0"/>
                <a:cs typeface="Times New Roman" pitchFamily="18" charset="0"/>
              </a:rPr>
              <a:t>Centchroman</a:t>
            </a:r>
            <a:r>
              <a:rPr lang="en-US" sz="2400" dirty="0" smtClean="0">
                <a:effectLst/>
                <a:latin typeface="Times New Roman" pitchFamily="18" charset="0"/>
                <a:cs typeface="Times New Roman" pitchFamily="18" charset="0"/>
              </a:rPr>
              <a:t>, and a five-year multi-load IUCD.</a:t>
            </a:r>
          </a:p>
          <a:p>
            <a:pPr marL="457200" indent="-457200">
              <a:lnSpc>
                <a:spcPct val="90000"/>
              </a:lnSpc>
              <a:buFont typeface="Wingdings" pitchFamily="2" charset="2"/>
              <a:buAutoNum type="arabicPeriod"/>
            </a:pPr>
            <a:r>
              <a:rPr lang="en-US" sz="2400" dirty="0" smtClean="0">
                <a:latin typeface="Times New Roman" pitchFamily="18" charset="0"/>
                <a:cs typeface="Times New Roman" pitchFamily="18" charset="0"/>
              </a:rPr>
              <a:t>Intensive </a:t>
            </a:r>
            <a:r>
              <a:rPr lang="en-US" sz="2400" dirty="0">
                <a:latin typeface="Times New Roman" pitchFamily="18" charset="0"/>
                <a:cs typeface="Times New Roman" pitchFamily="18" charset="0"/>
              </a:rPr>
              <a:t>promotion of </a:t>
            </a:r>
            <a:r>
              <a:rPr lang="en-US" sz="2400" dirty="0" smtClean="0">
                <a:latin typeface="Times New Roman" pitchFamily="18" charset="0"/>
                <a:cs typeface="Times New Roman" pitchFamily="18" charset="0"/>
              </a:rPr>
              <a:t>Non-Scalpel vasectomy</a:t>
            </a:r>
            <a:endParaRPr lang="en-US" sz="2400" dirty="0">
              <a:latin typeface="Times New Roman" pitchFamily="18" charset="0"/>
              <a:cs typeface="Times New Roman" pitchFamily="18" charset="0"/>
            </a:endParaRPr>
          </a:p>
          <a:p>
            <a:pPr marL="457200" indent="-457200">
              <a:lnSpc>
                <a:spcPct val="90000"/>
              </a:lnSpc>
              <a:buFont typeface="Wingdings" pitchFamily="2" charset="2"/>
              <a:buAutoNum type="arabicPeriod"/>
            </a:pPr>
            <a:r>
              <a:rPr lang="en-US" sz="2400" dirty="0">
                <a:latin typeface="Times New Roman" pitchFamily="18" charset="0"/>
                <a:cs typeface="Times New Roman" pitchFamily="18" charset="0"/>
              </a:rPr>
              <a:t>Promotion of IUDs as a short &amp; long term spacing method</a:t>
            </a:r>
          </a:p>
          <a:p>
            <a:pPr marL="457200" indent="-457200">
              <a:lnSpc>
                <a:spcPct val="90000"/>
              </a:lnSpc>
              <a:buFont typeface="Wingdings" pitchFamily="2" charset="2"/>
              <a:buAutoNum type="arabicPeriod"/>
            </a:pPr>
            <a:r>
              <a:rPr lang="en-US" sz="2400" dirty="0" smtClean="0">
                <a:latin typeface="Times New Roman" pitchFamily="18" charset="0"/>
                <a:cs typeface="Times New Roman" pitchFamily="18" charset="0"/>
              </a:rPr>
              <a:t>Promotion of Emergency Contraceptive Pills</a:t>
            </a:r>
          </a:p>
          <a:p>
            <a:pPr marL="457200" indent="-457200">
              <a:lnSpc>
                <a:spcPct val="90000"/>
              </a:lnSpc>
              <a:buFont typeface="Wingdings" pitchFamily="2" charset="2"/>
              <a:buAutoNum type="arabicPeriod"/>
            </a:pPr>
            <a:endParaRPr lang="en-US" sz="2400" dirty="0" smtClean="0">
              <a:effectLst/>
              <a:latin typeface="Times New Roman" pitchFamily="18" charset="0"/>
              <a:cs typeface="Times New Roman" pitchFamily="18" charset="0"/>
            </a:endParaRPr>
          </a:p>
          <a:p>
            <a:pPr marL="457200" indent="-457200">
              <a:lnSpc>
                <a:spcPct val="90000"/>
              </a:lnSpc>
              <a:buFont typeface="Wingdings" pitchFamily="2" charset="2"/>
              <a:buAutoNum type="arabicPeriod"/>
            </a:pPr>
            <a:r>
              <a:rPr lang="en-US" sz="2400" dirty="0" smtClean="0">
                <a:effectLst/>
                <a:latin typeface="Times New Roman" pitchFamily="18" charset="0"/>
                <a:cs typeface="Times New Roman" pitchFamily="18" charset="0"/>
              </a:rPr>
              <a:t>Improving awareness of FP ( </a:t>
            </a:r>
            <a:r>
              <a:rPr lang="en-US" sz="2400" dirty="0" err="1" smtClean="0">
                <a:effectLst/>
                <a:latin typeface="Times New Roman" pitchFamily="18" charset="0"/>
                <a:cs typeface="Times New Roman" pitchFamily="18" charset="0"/>
              </a:rPr>
              <a:t>e.g</a:t>
            </a:r>
            <a:r>
              <a:rPr lang="en-US" sz="2400" dirty="0" smtClean="0">
                <a:effectLst/>
                <a:latin typeface="Times New Roman" pitchFamily="18" charset="0"/>
                <a:cs typeface="Times New Roman" pitchFamily="18" charset="0"/>
              </a:rPr>
              <a:t>, FP </a:t>
            </a:r>
            <a:r>
              <a:rPr lang="en-US" sz="2400" dirty="0" err="1" smtClean="0">
                <a:effectLst/>
                <a:latin typeface="Times New Roman" pitchFamily="18" charset="0"/>
                <a:cs typeface="Times New Roman" pitchFamily="18" charset="0"/>
              </a:rPr>
              <a:t>counsellors</a:t>
            </a:r>
            <a:r>
              <a:rPr lang="en-US" sz="2400" dirty="0" smtClean="0">
                <a:effectLst/>
                <a:latin typeface="Times New Roman" pitchFamily="18" charset="0"/>
                <a:cs typeface="Times New Roman" pitchFamily="18" charset="0"/>
              </a:rPr>
              <a:t> located at Comprehensive   Emergency Obstetric and New Born Care (</a:t>
            </a:r>
            <a:r>
              <a:rPr lang="en-US" sz="2400" dirty="0" err="1" smtClean="0">
                <a:effectLst/>
                <a:latin typeface="Times New Roman" pitchFamily="18" charset="0"/>
                <a:cs typeface="Times New Roman" pitchFamily="18" charset="0"/>
              </a:rPr>
              <a:t>CEmONCs</a:t>
            </a:r>
            <a:r>
              <a:rPr lang="en-US" sz="2400" dirty="0" smtClean="0">
                <a:effectLst/>
                <a:latin typeface="Times New Roman" pitchFamily="18" charset="0"/>
                <a:cs typeface="Times New Roman" pitchFamily="18" charset="0"/>
              </a:rPr>
              <a:t>) in MP and Jan </a:t>
            </a:r>
            <a:r>
              <a:rPr lang="en-US" sz="2400" dirty="0" err="1" smtClean="0">
                <a:effectLst/>
                <a:latin typeface="Times New Roman" pitchFamily="18" charset="0"/>
                <a:cs typeface="Times New Roman" pitchFamily="18" charset="0"/>
              </a:rPr>
              <a:t>Mangal</a:t>
            </a:r>
            <a:r>
              <a:rPr lang="en-US" sz="2400" dirty="0" smtClean="0">
                <a:effectLst/>
                <a:latin typeface="Times New Roman" pitchFamily="18" charset="0"/>
                <a:cs typeface="Times New Roman" pitchFamily="18" charset="0"/>
              </a:rPr>
              <a:t> couples in Rajasthan</a:t>
            </a:r>
          </a:p>
          <a:p>
            <a:pPr marL="457200" indent="-457200">
              <a:lnSpc>
                <a:spcPct val="90000"/>
              </a:lnSpc>
              <a:buFont typeface="Wingdings" pitchFamily="2" charset="2"/>
              <a:buAutoNum type="arabicPeriod"/>
            </a:pPr>
            <a:endParaRPr lang="en-US" sz="2400" dirty="0">
              <a:latin typeface="Times New Roman" pitchFamily="18" charset="0"/>
              <a:cs typeface="Times New Roman" pitchFamily="18" charset="0"/>
            </a:endParaRPr>
          </a:p>
          <a:p>
            <a:pPr marL="457200" indent="-457200">
              <a:lnSpc>
                <a:spcPct val="90000"/>
              </a:lnSpc>
              <a:buFont typeface="Wingdings" pitchFamily="2" charset="2"/>
              <a:buAutoNum type="arabicPeriod"/>
            </a:pPr>
            <a:endParaRPr lang="en-US" sz="2400" dirty="0">
              <a:latin typeface="Times New Roman" pitchFamily="18" charset="0"/>
              <a:cs typeface="Times New Roman" pitchFamily="18" charset="0"/>
            </a:endParaRPr>
          </a:p>
        </p:txBody>
      </p:sp>
      <p:pic>
        <p:nvPicPr>
          <p:cNvPr id="6" name="Picture 2" descr="http://mohfw.nic.in/RCH_logo.JPG"/>
          <p:cNvPicPr>
            <a:picLocks noChangeAspect="1" noChangeArrowheads="1"/>
          </p:cNvPicPr>
          <p:nvPr/>
        </p:nvPicPr>
        <p:blipFill>
          <a:blip r:embed="rId3"/>
          <a:srcRect/>
          <a:stretch>
            <a:fillRect/>
          </a:stretch>
        </p:blipFill>
        <p:spPr bwMode="auto">
          <a:xfrm>
            <a:off x="7848600" y="762000"/>
            <a:ext cx="1295400" cy="1343025"/>
          </a:xfrm>
          <a:prstGeom prst="rect">
            <a:avLst/>
          </a:prstGeom>
          <a:noFill/>
        </p:spPr>
      </p:pic>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02" name="Rectangle 2"/>
          <p:cNvSpPr>
            <a:spLocks noGrp="1" noChangeArrowheads="1"/>
          </p:cNvSpPr>
          <p:nvPr>
            <p:ph type="title"/>
          </p:nvPr>
        </p:nvSpPr>
        <p:spPr/>
        <p:txBody>
          <a:bodyPr/>
          <a:lstStyle/>
          <a:p>
            <a:r>
              <a:rPr lang="en-US"/>
              <a:t>Infertility management </a:t>
            </a:r>
          </a:p>
        </p:txBody>
      </p:sp>
      <p:sp>
        <p:nvSpPr>
          <p:cNvPr id="614403" name="Rectangle 3"/>
          <p:cNvSpPr>
            <a:spLocks noGrp="1" noChangeArrowheads="1"/>
          </p:cNvSpPr>
          <p:nvPr>
            <p:ph idx="1"/>
          </p:nvPr>
        </p:nvSpPr>
        <p:spPr>
          <a:xfrm>
            <a:off x="457200" y="1600200"/>
            <a:ext cx="5791200" cy="4525963"/>
          </a:xfrm>
        </p:spPr>
        <p:txBody>
          <a:bodyPr/>
          <a:lstStyle/>
          <a:p>
            <a:r>
              <a:rPr lang="en-US" sz="2400" dirty="0"/>
              <a:t>10- 15 % of couples  are infertile.</a:t>
            </a:r>
          </a:p>
          <a:p>
            <a:endParaRPr lang="en-US" sz="2400" dirty="0" smtClean="0"/>
          </a:p>
          <a:p>
            <a:r>
              <a:rPr lang="en-US" sz="2400" dirty="0" smtClean="0"/>
              <a:t>Medical</a:t>
            </a:r>
            <a:r>
              <a:rPr lang="en-US" sz="2400" dirty="0"/>
              <a:t>, ethical and legal issues involved.</a:t>
            </a:r>
          </a:p>
          <a:p>
            <a:endParaRPr lang="en-US" sz="2400" dirty="0" smtClean="0"/>
          </a:p>
          <a:p>
            <a:r>
              <a:rPr lang="en-US" sz="2400" dirty="0" smtClean="0"/>
              <a:t>Guidelines for </a:t>
            </a:r>
            <a:r>
              <a:rPr lang="en-US" sz="2400" b="1" dirty="0" smtClean="0">
                <a:solidFill>
                  <a:srgbClr val="FFFF66"/>
                </a:solidFill>
              </a:rPr>
              <a:t>ART</a:t>
            </a:r>
            <a:r>
              <a:rPr lang="en-US" sz="2400" dirty="0" smtClean="0"/>
              <a:t> (Assisted Reproductive Technology) has been prepared in 2005.</a:t>
            </a:r>
          </a:p>
          <a:p>
            <a:endParaRPr lang="en-US" sz="2400" dirty="0" smtClean="0"/>
          </a:p>
          <a:p>
            <a:r>
              <a:rPr lang="en-US" sz="2400" dirty="0" smtClean="0"/>
              <a:t>Draft </a:t>
            </a:r>
            <a:r>
              <a:rPr lang="en-US" sz="2400" dirty="0"/>
              <a:t>bill on ART is awaiting legislation.</a:t>
            </a:r>
          </a:p>
        </p:txBody>
      </p:sp>
      <p:sp>
        <p:nvSpPr>
          <p:cNvPr id="5" name="Slide Number Placeholder 5"/>
          <p:cNvSpPr>
            <a:spLocks noGrp="1"/>
          </p:cNvSpPr>
          <p:nvPr>
            <p:ph type="sldNum" sz="quarter" idx="11"/>
          </p:nvPr>
        </p:nvSpPr>
        <p:spPr/>
        <p:txBody>
          <a:bodyPr/>
          <a:lstStyle/>
          <a:p>
            <a:fld id="{EC58A2EC-1E0A-4181-AADA-1294808C046A}" type="slidenum">
              <a:rPr lang="en-US"/>
              <a:pPr/>
              <a:t>23</a:t>
            </a:fld>
            <a:endParaRPr lang="en-US"/>
          </a:p>
        </p:txBody>
      </p:sp>
      <p:pic>
        <p:nvPicPr>
          <p:cNvPr id="574465" name="Picture 1"/>
          <p:cNvPicPr>
            <a:picLocks noChangeAspect="1" noChangeArrowheads="1"/>
          </p:cNvPicPr>
          <p:nvPr/>
        </p:nvPicPr>
        <p:blipFill>
          <a:blip r:embed="rId3"/>
          <a:srcRect l="3125" t="39000" r="86875" b="42000"/>
          <a:stretch>
            <a:fillRect/>
          </a:stretch>
        </p:blipFill>
        <p:spPr bwMode="auto">
          <a:xfrm>
            <a:off x="6324600" y="1524000"/>
            <a:ext cx="2438400" cy="3200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p:cNvSpPr txBox="1">
            <a:spLocks/>
          </p:cNvSpPr>
          <p:nvPr/>
        </p:nvSpPr>
        <p:spPr bwMode="auto">
          <a:xfrm>
            <a:off x="381000" y="2057400"/>
            <a:ext cx="8229600" cy="2057400"/>
          </a:xfrm>
          <a:prstGeom prst="rect">
            <a:avLst/>
          </a:prstGeom>
          <a:solidFill>
            <a:srgbClr val="660033"/>
          </a:solidFill>
          <a:ln w="9525">
            <a:noFill/>
            <a:miter lim="800000"/>
            <a:headEnd/>
            <a:tailEnd/>
          </a:ln>
        </p:spPr>
        <p:style>
          <a:lnRef idx="0">
            <a:schemeClr val="accent4"/>
          </a:lnRef>
          <a:fillRef idx="3">
            <a:schemeClr val="accent4"/>
          </a:fillRef>
          <a:effectRef idx="3">
            <a:schemeClr val="accent4"/>
          </a:effectRef>
          <a:fontRef idx="minor">
            <a:schemeClr val="lt1"/>
          </a:fontRef>
        </p:style>
        <p:txBody>
          <a:bodyPr vert="horz" wrap="square" lIns="91440" tIns="45720" rIns="91440" bIns="45720" numCol="1" anchor="ctr" anchorCtr="0" compatLnSpc="1">
            <a:prstTxWarp prst="textNoShape">
              <a:avLst/>
            </a:prstTxWarp>
            <a:scene3d>
              <a:camera prst="orthographicFront"/>
              <a:lightRig rig="flat" dir="tl">
                <a:rot lat="0" lon="0" rev="6600000"/>
              </a:lightRig>
            </a:scene3d>
            <a:sp3d extrusionH="25400" contourW="8890">
              <a:bevelT w="38100" h="31750"/>
              <a:contourClr>
                <a:schemeClr val="accent2">
                  <a:shade val="75000"/>
                </a:schemeClr>
              </a:contourClr>
            </a:sp3d>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7300" b="1" i="0" u="none" strike="noStrike" kern="0" cap="none" spc="0" normalizeH="0" baseline="0" noProof="0" dirty="0" smtClean="0">
                <a:ln w="11430"/>
                <a:solidFill>
                  <a:srgbClr val="FFFF99"/>
                </a:solidFill>
                <a:effectLst>
                  <a:outerShdw blurRad="50800" dist="39000" dir="5460000" algn="tl">
                    <a:srgbClr val="000000">
                      <a:alpha val="38000"/>
                    </a:srgbClr>
                  </a:outerShdw>
                </a:effectLst>
                <a:uLnTx/>
                <a:uFillTx/>
                <a:latin typeface="+mn-lt"/>
                <a:ea typeface="+mn-ea"/>
                <a:cs typeface="+mn-cs"/>
              </a:rPr>
              <a:t>Adolescent Health</a:t>
            </a:r>
            <a:endParaRPr kumimoji="0" lang="en-US" sz="7300" b="1" i="0" u="none" strike="noStrike" kern="0" cap="none" spc="0" normalizeH="0" baseline="0" noProof="0" dirty="0">
              <a:ln w="11430"/>
              <a:solidFill>
                <a:srgbClr val="FFFF99"/>
              </a:solidFill>
              <a:effectLst>
                <a:outerShdw blurRad="50800" dist="39000" dir="5460000" algn="tl">
                  <a:srgbClr val="000000">
                    <a:alpha val="38000"/>
                  </a:srgbClr>
                </a:outerShdw>
              </a:effectLst>
              <a:uLnTx/>
              <a:uFillTx/>
              <a:latin typeface="+mn-lt"/>
              <a:ea typeface="+mn-ea"/>
              <a:cs typeface="+mn-cs"/>
            </a:endParaRPr>
          </a:p>
        </p:txBody>
      </p:sp>
      <p:sp>
        <p:nvSpPr>
          <p:cNvPr id="4" name="Title 3"/>
          <p:cNvSpPr>
            <a:spLocks noGrp="1"/>
          </p:cNvSpPr>
          <p:nvPr>
            <p:ph type="title"/>
          </p:nvPr>
        </p:nvSpPr>
        <p:spPr/>
        <p:txBody>
          <a:bodyPr/>
          <a:lstStyle/>
          <a:p>
            <a:endParaRPr lang="en-US"/>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txBox="1">
            <a:spLocks noChangeArrowheads="1"/>
          </p:cNvSpPr>
          <p:nvPr/>
        </p:nvSpPr>
        <p:spPr bwMode="auto">
          <a:xfrm>
            <a:off x="228600" y="152400"/>
            <a:ext cx="86868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normAutofit/>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lang="en-US" sz="3200" b="1" kern="0" dirty="0" smtClean="0">
                <a:solidFill>
                  <a:schemeClr val="tx2"/>
                </a:solidFill>
                <a:effectLst>
                  <a:outerShdw blurRad="38100" dist="38100" dir="2700000" algn="tl">
                    <a:srgbClr val="000000"/>
                  </a:outerShdw>
                </a:effectLst>
                <a:latin typeface="Times New Roman" pitchFamily="18" charset="0"/>
                <a:ea typeface="+mj-ea"/>
                <a:cs typeface="Times New Roman" pitchFamily="18" charset="0"/>
              </a:rPr>
              <a:t>Adolescent Reproductive &amp; Sexual Health (</a:t>
            </a:r>
            <a:r>
              <a:rPr kumimoji="0" lang="en-US" sz="3200" b="1" i="0" u="none" strike="noStrike" kern="0" cap="none" spc="0" normalizeH="0" baseline="0" noProof="0" dirty="0" smtClean="0">
                <a:ln>
                  <a:noFill/>
                </a:ln>
                <a:solidFill>
                  <a:schemeClr val="tx2"/>
                </a:solidFill>
                <a:effectLst>
                  <a:outerShdw blurRad="38100" dist="38100" dir="2700000" algn="tl">
                    <a:srgbClr val="000000"/>
                  </a:outerShdw>
                </a:effectLst>
                <a:uLnTx/>
                <a:uFillTx/>
                <a:latin typeface="Times New Roman" pitchFamily="18" charset="0"/>
                <a:ea typeface="+mj-ea"/>
                <a:cs typeface="Times New Roman" pitchFamily="18" charset="0"/>
              </a:rPr>
              <a:t>ARSH) Strategy</a:t>
            </a:r>
            <a:endParaRPr kumimoji="0" lang="en-US" sz="3200" b="1" i="0" u="none" strike="noStrike" kern="0" cap="none" spc="0" normalizeH="0" baseline="0" noProof="0" dirty="0">
              <a:ln>
                <a:noFill/>
              </a:ln>
              <a:solidFill>
                <a:schemeClr val="tx2"/>
              </a:solidFill>
              <a:effectLst>
                <a:outerShdw blurRad="38100" dist="38100" dir="2700000" algn="tl">
                  <a:srgbClr val="000000"/>
                </a:outerShdw>
              </a:effectLst>
              <a:uLnTx/>
              <a:uFillTx/>
              <a:latin typeface="Times New Roman" pitchFamily="18" charset="0"/>
              <a:ea typeface="+mj-ea"/>
              <a:cs typeface="Times New Roman" pitchFamily="18" charset="0"/>
            </a:endParaRPr>
          </a:p>
        </p:txBody>
      </p:sp>
      <p:sp>
        <p:nvSpPr>
          <p:cNvPr id="5" name="Rectangle 3"/>
          <p:cNvSpPr txBox="1">
            <a:spLocks noChangeArrowheads="1"/>
          </p:cNvSpPr>
          <p:nvPr/>
        </p:nvSpPr>
        <p:spPr bwMode="auto">
          <a:xfrm>
            <a:off x="228600" y="2514600"/>
            <a:ext cx="6096000" cy="39624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rmAutofit/>
          </a:bodyPr>
          <a:lstStyle/>
          <a:p>
            <a:pPr marL="342900" marR="0" lvl="0" indent="-342900" algn="just" defTabSz="914400" rtl="0" eaLnBrk="1" fontAlgn="base" latinLnBrk="0" hangingPunct="1">
              <a:lnSpc>
                <a:spcPct val="110000"/>
              </a:lnSpc>
              <a:spcBef>
                <a:spcPct val="20000"/>
              </a:spcBef>
              <a:spcAft>
                <a:spcPct val="0"/>
              </a:spcAft>
              <a:buClr>
                <a:schemeClr val="hlink"/>
              </a:buClr>
              <a:buSzPct val="70000"/>
              <a:buFont typeface="Wingdings" pitchFamily="2" charset="2"/>
              <a:buNone/>
              <a:tabLst/>
              <a:defRPr/>
            </a:pPr>
            <a:endPar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a:p>
            <a:pPr marL="514350" marR="0" lvl="0" indent="-514350" algn="just" defTabSz="914400" rtl="0" eaLnBrk="1" fontAlgn="base" latinLnBrk="0" hangingPunct="1">
              <a:lnSpc>
                <a:spcPct val="110000"/>
              </a:lnSpc>
              <a:spcBef>
                <a:spcPct val="20000"/>
              </a:spcBef>
              <a:spcAft>
                <a:spcPct val="0"/>
              </a:spcAft>
              <a:buClr>
                <a:schemeClr val="hlink"/>
              </a:buClr>
              <a:buSzPct val="70000"/>
              <a:buFont typeface="+mj-lt"/>
              <a:buAutoNum type="romanUcPeriod"/>
              <a:tabLst/>
              <a:defRPr/>
            </a:pP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Reducing teenage pregnancies</a:t>
            </a:r>
          </a:p>
          <a:p>
            <a:pPr marL="514350" marR="0" lvl="0" indent="-514350" algn="just" defTabSz="914400" rtl="0" eaLnBrk="1" fontAlgn="base" latinLnBrk="0" hangingPunct="1">
              <a:lnSpc>
                <a:spcPct val="110000"/>
              </a:lnSpc>
              <a:spcBef>
                <a:spcPct val="20000"/>
              </a:spcBef>
              <a:spcAft>
                <a:spcPct val="0"/>
              </a:spcAft>
              <a:buClr>
                <a:schemeClr val="hlink"/>
              </a:buClr>
              <a:buSzPct val="70000"/>
              <a:buFont typeface="+mj-lt"/>
              <a:buAutoNum type="romanUcPeriod"/>
              <a:tabLst/>
              <a:defRPr/>
            </a:pP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Meeting unmet contraceptive needs </a:t>
            </a:r>
          </a:p>
          <a:p>
            <a:pPr marL="514350" marR="0" lvl="0" indent="-514350" algn="just" defTabSz="914400" rtl="0" eaLnBrk="1" fontAlgn="base" latinLnBrk="0" hangingPunct="1">
              <a:lnSpc>
                <a:spcPct val="110000"/>
              </a:lnSpc>
              <a:spcBef>
                <a:spcPct val="20000"/>
              </a:spcBef>
              <a:spcAft>
                <a:spcPct val="0"/>
              </a:spcAft>
              <a:buClr>
                <a:schemeClr val="hlink"/>
              </a:buClr>
              <a:buSzPct val="70000"/>
              <a:buFont typeface="+mj-lt"/>
              <a:buAutoNum type="romanUcPeriod"/>
              <a:tabLst/>
              <a:defRPr/>
            </a:pP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Reducing number of teenage maternal deaths </a:t>
            </a:r>
          </a:p>
          <a:p>
            <a:pPr marL="514350" marR="0" lvl="0" indent="-514350" algn="just" defTabSz="914400" rtl="0" eaLnBrk="1" fontAlgn="base" latinLnBrk="0" hangingPunct="1">
              <a:lnSpc>
                <a:spcPct val="110000"/>
              </a:lnSpc>
              <a:spcBef>
                <a:spcPct val="20000"/>
              </a:spcBef>
              <a:spcAft>
                <a:spcPct val="0"/>
              </a:spcAft>
              <a:buClr>
                <a:schemeClr val="hlink"/>
              </a:buClr>
              <a:buSzPct val="70000"/>
              <a:buFont typeface="+mj-lt"/>
              <a:buAutoNum type="romanUcPeriod"/>
              <a:tabLst/>
              <a:defRPr/>
            </a:pP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Reducing incidence of STIs and </a:t>
            </a:r>
          </a:p>
          <a:p>
            <a:pPr marL="514350" marR="0" lvl="0" indent="-514350" algn="just" defTabSz="914400" rtl="0" eaLnBrk="1" fontAlgn="base" latinLnBrk="0" hangingPunct="1">
              <a:lnSpc>
                <a:spcPct val="110000"/>
              </a:lnSpc>
              <a:spcBef>
                <a:spcPct val="20000"/>
              </a:spcBef>
              <a:spcAft>
                <a:spcPct val="0"/>
              </a:spcAft>
              <a:buClr>
                <a:schemeClr val="hlink"/>
              </a:buClr>
              <a:buSzPct val="70000"/>
              <a:buFont typeface="+mj-lt"/>
              <a:buAutoNum type="romanUcPeriod"/>
              <a:tabLst/>
              <a:defRPr/>
            </a:pPr>
            <a:r>
              <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rPr>
              <a:t>Reducing proportion of HIV positive in 10- 19 years age group</a:t>
            </a:r>
          </a:p>
          <a:p>
            <a:pPr marL="342900" marR="0" lvl="0" indent="-342900" algn="just" defTabSz="914400" rtl="0" eaLnBrk="1" fontAlgn="base" latinLnBrk="0" hangingPunct="1">
              <a:lnSpc>
                <a:spcPct val="110000"/>
              </a:lnSpc>
              <a:spcBef>
                <a:spcPct val="20000"/>
              </a:spcBef>
              <a:spcAft>
                <a:spcPct val="0"/>
              </a:spcAft>
              <a:buClr>
                <a:schemeClr val="hlink"/>
              </a:buClr>
              <a:buSzPct val="70000"/>
              <a:buFont typeface="Wingdings" pitchFamily="2" charset="2"/>
              <a:buChar char="n"/>
              <a:tabLst/>
              <a:defRPr/>
            </a:pPr>
            <a:endParaRPr kumimoji="0" lang="en-US" sz="2400" b="1"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p:txBody>
      </p:sp>
      <p:sp>
        <p:nvSpPr>
          <p:cNvPr id="7" name="Rectangle 3"/>
          <p:cNvSpPr txBox="1">
            <a:spLocks noChangeArrowheads="1"/>
          </p:cNvSpPr>
          <p:nvPr/>
        </p:nvSpPr>
        <p:spPr bwMode="auto">
          <a:xfrm>
            <a:off x="304800" y="1447800"/>
            <a:ext cx="8610600" cy="1371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noAutofit/>
          </a:bodyPr>
          <a:lstStyle/>
          <a:p>
            <a:pPr marL="342900" marR="0" lvl="0" indent="-342900" algn="ctr" defTabSz="914400" rtl="0" eaLnBrk="1" fontAlgn="base" latinLnBrk="0" hangingPunct="1">
              <a:lnSpc>
                <a:spcPct val="90000"/>
              </a:lnSpc>
              <a:spcBef>
                <a:spcPct val="20000"/>
              </a:spcBef>
              <a:spcAft>
                <a:spcPct val="0"/>
              </a:spcAft>
              <a:buClr>
                <a:schemeClr val="hlink"/>
              </a:buClr>
              <a:buSzPct val="70000"/>
              <a:buFont typeface="Wingdings" pitchFamily="2" charset="2"/>
              <a:buNone/>
              <a:tabLst/>
              <a:defRPr/>
            </a:pPr>
            <a:r>
              <a:rPr kumimoji="0" lang="en-US" sz="2400" b="1" i="0" u="none" strike="noStrike" kern="0" cap="none" spc="0" normalizeH="0" baseline="0" noProof="0" dirty="0" smtClean="0">
                <a:ln>
                  <a:noFill/>
                </a:ln>
                <a:solidFill>
                  <a:srgbClr val="FF3300"/>
                </a:solidFill>
                <a:effectLst>
                  <a:outerShdw blurRad="38100" dist="38100" dir="2700000" algn="tl">
                    <a:srgbClr val="000000"/>
                  </a:outerShdw>
                </a:effectLst>
                <a:uLnTx/>
                <a:uFillTx/>
                <a:latin typeface="Times New Roman" pitchFamily="18" charset="0"/>
                <a:ea typeface="+mn-ea"/>
                <a:cs typeface="Times New Roman" pitchFamily="18" charset="0"/>
              </a:rPr>
              <a:t>Overall objective of ARSH Strategy is to contribute to the RCH II goals of reduction of IMR, MMR and TFR. Objective to be met by:</a:t>
            </a:r>
          </a:p>
          <a:p>
            <a:pPr marL="342900" marR="0" lvl="0" indent="-342900" algn="just" defTabSz="914400" rtl="0" eaLnBrk="1" fontAlgn="base" latinLnBrk="0" hangingPunct="1">
              <a:lnSpc>
                <a:spcPct val="110000"/>
              </a:lnSpc>
              <a:spcBef>
                <a:spcPct val="20000"/>
              </a:spcBef>
              <a:spcAft>
                <a:spcPct val="0"/>
              </a:spcAft>
              <a:buClr>
                <a:schemeClr val="hlink"/>
              </a:buClr>
              <a:buSzPct val="70000"/>
              <a:buFont typeface="Wingdings" pitchFamily="2" charset="2"/>
              <a:buNone/>
              <a:tabLst/>
              <a:defRPr/>
            </a:pPr>
            <a:endParaRPr kumimoji="0" lang="en-US" sz="2400" b="1" i="0" u="none" strike="noStrike" kern="0" cap="none" spc="0" normalizeH="0" baseline="0" noProof="0" dirty="0" smtClean="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a:p>
            <a:pPr marL="342900" marR="0" lvl="0" indent="-342900" algn="just" defTabSz="914400" rtl="0" eaLnBrk="1" fontAlgn="base" latinLnBrk="0" hangingPunct="1">
              <a:lnSpc>
                <a:spcPct val="110000"/>
              </a:lnSpc>
              <a:spcBef>
                <a:spcPct val="20000"/>
              </a:spcBef>
              <a:spcAft>
                <a:spcPct val="0"/>
              </a:spcAft>
              <a:buClr>
                <a:schemeClr val="hlink"/>
              </a:buClr>
              <a:buSzPct val="70000"/>
              <a:buFont typeface="Wingdings" pitchFamily="2" charset="2"/>
              <a:buNone/>
              <a:tabLst/>
              <a:defRPr/>
            </a:pPr>
            <a:endParaRPr kumimoji="0" lang="en-US" sz="2400" b="1" i="0" u="none" strike="noStrike" kern="0" cap="none" spc="0" normalizeH="0" baseline="0" noProof="0" dirty="0">
              <a:ln>
                <a:noFill/>
              </a:ln>
              <a:solidFill>
                <a:schemeClr val="tx1"/>
              </a:solidFill>
              <a:effectLst>
                <a:outerShdw blurRad="38100" dist="38100" dir="2700000" algn="tl">
                  <a:srgbClr val="000000"/>
                </a:outerShdw>
              </a:effectLst>
              <a:uLnTx/>
              <a:uFillTx/>
              <a:latin typeface="Times New Roman" pitchFamily="18" charset="0"/>
              <a:ea typeface="+mn-ea"/>
              <a:cs typeface="Times New Roman" pitchFamily="18" charset="0"/>
            </a:endParaRPr>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81000" y="990600"/>
            <a:ext cx="8686800" cy="4495800"/>
          </a:xfrm>
        </p:spPr>
        <p:txBody>
          <a:bodyPr>
            <a:noAutofit/>
          </a:bodyPr>
          <a:lstStyle/>
          <a:p>
            <a:pPr marL="571500" indent="-514350">
              <a:buFont typeface="+mj-lt"/>
              <a:buAutoNum type="arabicPeriod"/>
            </a:pPr>
            <a:r>
              <a:rPr lang="en-US" sz="2400" b="1" smtClean="0">
                <a:latin typeface="Times New Roman" pitchFamily="18" charset="0"/>
                <a:cs typeface="Times New Roman" pitchFamily="18" charset="0"/>
              </a:rPr>
              <a:t>Adolescent </a:t>
            </a:r>
            <a:r>
              <a:rPr lang="en-US" sz="2400" b="1" dirty="0" smtClean="0">
                <a:latin typeface="Times New Roman" pitchFamily="18" charset="0"/>
                <a:cs typeface="Times New Roman" pitchFamily="18" charset="0"/>
              </a:rPr>
              <a:t>friendly health services</a:t>
            </a:r>
          </a:p>
          <a:p>
            <a:pPr marL="971550" lvl="1" indent="-514350"/>
            <a:r>
              <a:rPr lang="en-US" sz="2400" dirty="0" smtClean="0">
                <a:latin typeface="Times New Roman" pitchFamily="18" charset="0"/>
                <a:cs typeface="Times New Roman" pitchFamily="18" charset="0"/>
              </a:rPr>
              <a:t>Detection and treatment of anemia, RTI/STDs , de-addiction psycho-somatic problems and other problems</a:t>
            </a:r>
          </a:p>
          <a:p>
            <a:pPr marL="971550" lvl="1" indent="-514350"/>
            <a:r>
              <a:rPr lang="en-US" sz="2400" dirty="0" smtClean="0">
                <a:latin typeface="Times New Roman" pitchFamily="18" charset="0"/>
                <a:cs typeface="Times New Roman" pitchFamily="18" charset="0"/>
              </a:rPr>
              <a:t>HIV detection and counseling</a:t>
            </a:r>
          </a:p>
          <a:p>
            <a:pPr marL="971550" lvl="1" indent="-514350"/>
            <a:r>
              <a:rPr lang="en-US" sz="2400" dirty="0" smtClean="0">
                <a:latin typeface="Times New Roman" pitchFamily="18" charset="0"/>
                <a:cs typeface="Times New Roman" pitchFamily="18" charset="0"/>
              </a:rPr>
              <a:t>Easy and confidential access to MTP</a:t>
            </a:r>
          </a:p>
          <a:p>
            <a:pPr marL="971550" lvl="1" indent="-514350"/>
            <a:r>
              <a:rPr lang="en-US" sz="2400" dirty="0" smtClean="0">
                <a:latin typeface="Times New Roman" pitchFamily="18" charset="0"/>
                <a:cs typeface="Times New Roman" pitchFamily="18" charset="0"/>
              </a:rPr>
              <a:t>Antenatal care and advice regarding child birth</a:t>
            </a:r>
          </a:p>
          <a:p>
            <a:pPr marL="571500" indent="-514350">
              <a:buFont typeface="+mj-lt"/>
              <a:buAutoNum type="arabicPeriod"/>
            </a:pPr>
            <a:endParaRPr lang="en-US" sz="2400" b="1" dirty="0" smtClean="0">
              <a:latin typeface="Times New Roman" pitchFamily="18" charset="0"/>
              <a:cs typeface="Times New Roman" pitchFamily="18" charset="0"/>
            </a:endParaRPr>
          </a:p>
          <a:p>
            <a:pPr marL="571500" indent="-514350">
              <a:buFont typeface="+mj-lt"/>
              <a:buAutoNum type="arabicPeriod"/>
            </a:pPr>
            <a:r>
              <a:rPr lang="en-US" sz="2400" b="1" dirty="0" smtClean="0">
                <a:latin typeface="Times New Roman" pitchFamily="18" charset="0"/>
                <a:cs typeface="Times New Roman" pitchFamily="18" charset="0"/>
              </a:rPr>
              <a:t>Adolescent health counseling services</a:t>
            </a:r>
          </a:p>
          <a:p>
            <a:pPr marL="571500" indent="-514350"/>
            <a:r>
              <a:rPr lang="en-US" sz="2400" dirty="0" smtClean="0">
                <a:latin typeface="Times New Roman" pitchFamily="18" charset="0"/>
                <a:cs typeface="Times New Roman" pitchFamily="18" charset="0"/>
              </a:rPr>
              <a:t> To provide counseling related to Growth and development; Nutrition;  Reproductive and child health;  Marriage and parenthood &amp; Life-skill education</a:t>
            </a:r>
          </a:p>
          <a:p>
            <a:pPr>
              <a:buNone/>
            </a:pPr>
            <a:r>
              <a:rPr lang="en-US" sz="2400" dirty="0" smtClean="0">
                <a:latin typeface="Times New Roman" pitchFamily="18" charset="0"/>
                <a:cs typeface="Times New Roman" pitchFamily="18" charset="0"/>
              </a:rPr>
              <a:t>    </a:t>
            </a:r>
          </a:p>
        </p:txBody>
      </p:sp>
      <p:pic>
        <p:nvPicPr>
          <p:cNvPr id="4" name="Picture 2" descr="http://mohfw.nic.in/RCH_logo.JPG"/>
          <p:cNvPicPr>
            <a:picLocks noChangeAspect="1" noChangeArrowheads="1"/>
          </p:cNvPicPr>
          <p:nvPr/>
        </p:nvPicPr>
        <p:blipFill>
          <a:blip r:embed="rId3"/>
          <a:srcRect/>
          <a:stretch>
            <a:fillRect/>
          </a:stretch>
        </p:blipFill>
        <p:spPr bwMode="auto">
          <a:xfrm>
            <a:off x="7543800" y="228600"/>
            <a:ext cx="1381125" cy="990599"/>
          </a:xfrm>
          <a:prstGeom prst="rect">
            <a:avLst/>
          </a:prstGeom>
          <a:noFill/>
        </p:spPr>
      </p:pic>
      <p:sp>
        <p:nvSpPr>
          <p:cNvPr id="5" name="Rectangle 4"/>
          <p:cNvSpPr/>
          <p:nvPr/>
        </p:nvSpPr>
        <p:spPr>
          <a:xfrm>
            <a:off x="533400" y="5657671"/>
            <a:ext cx="8153400" cy="1015663"/>
          </a:xfrm>
          <a:prstGeom prst="rect">
            <a:avLst/>
          </a:prstGeom>
          <a:solidFill>
            <a:schemeClr val="bg2"/>
          </a:solidFill>
        </p:spPr>
        <p:txBody>
          <a:bodyPr wrap="square">
            <a:spAutoFit/>
          </a:bodyPr>
          <a:lstStyle/>
          <a:p>
            <a:pPr algn="ctr">
              <a:buNone/>
            </a:pPr>
            <a:r>
              <a:rPr lang="en-US" sz="2000" dirty="0" smtClean="0">
                <a:latin typeface="Times New Roman" pitchFamily="18" charset="0"/>
                <a:cs typeface="Times New Roman" pitchFamily="18" charset="0"/>
              </a:rPr>
              <a:t>Services provided at PHCs, CHCs, FRUs and district hospitals in the selected districts through routine OPDs and </a:t>
            </a:r>
            <a:r>
              <a:rPr lang="en-US" sz="2000" b="1" dirty="0" smtClean="0">
                <a:latin typeface="Times New Roman" pitchFamily="18" charset="0"/>
                <a:cs typeface="Times New Roman" pitchFamily="18" charset="0"/>
              </a:rPr>
              <a:t>“Adolescent Health Clinics” </a:t>
            </a:r>
            <a:r>
              <a:rPr lang="en-US" sz="2000" dirty="0" smtClean="0">
                <a:latin typeface="Times New Roman" pitchFamily="18" charset="0"/>
                <a:cs typeface="Times New Roman" pitchFamily="18" charset="0"/>
              </a:rPr>
              <a:t> conducted at least once every week</a:t>
            </a:r>
          </a:p>
        </p:txBody>
      </p:sp>
      <p:sp>
        <p:nvSpPr>
          <p:cNvPr id="6" name="Rectangle 5"/>
          <p:cNvSpPr/>
          <p:nvPr/>
        </p:nvSpPr>
        <p:spPr>
          <a:xfrm>
            <a:off x="2415722" y="304800"/>
            <a:ext cx="4137478" cy="584775"/>
          </a:xfrm>
          <a:prstGeom prst="rect">
            <a:avLst/>
          </a:prstGeom>
        </p:spPr>
        <p:txBody>
          <a:bodyPr wrap="none">
            <a:spAutoFit/>
          </a:bodyPr>
          <a:lstStyle/>
          <a:p>
            <a:pPr algn="ctr">
              <a:buNone/>
            </a:pPr>
            <a:r>
              <a:rPr lang="en-US" sz="3200" b="1" dirty="0" smtClean="0">
                <a:latin typeface="Times New Roman" pitchFamily="18" charset="0"/>
                <a:cs typeface="Times New Roman" pitchFamily="18" charset="0"/>
              </a:rPr>
              <a:t>Component of ARSH: </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4"/>
          <p:cNvSpPr>
            <a:spLocks noGrp="1" noChangeArrowheads="1"/>
          </p:cNvSpPr>
          <p:nvPr>
            <p:ph type="title"/>
          </p:nvPr>
        </p:nvSpPr>
        <p:spPr>
          <a:xfrm>
            <a:off x="457200" y="614362"/>
            <a:ext cx="8229600" cy="985838"/>
          </a:xfrm>
          <a:noFill/>
          <a:ln/>
        </p:spPr>
        <p:txBody>
          <a:bodyPr anchor="ctr"/>
          <a:lstStyle/>
          <a:p>
            <a:r>
              <a:rPr lang="en-US" dirty="0" smtClean="0">
                <a:latin typeface="Times New Roman" pitchFamily="18" charset="0"/>
                <a:cs typeface="Times New Roman" pitchFamily="18" charset="0"/>
              </a:rPr>
              <a:t>ARSH </a:t>
            </a:r>
            <a:r>
              <a:rPr lang="en-US" b="1" dirty="0" smtClean="0">
                <a:latin typeface="Times New Roman" pitchFamily="18" charset="0"/>
                <a:cs typeface="Times New Roman" pitchFamily="18" charset="0"/>
              </a:rPr>
              <a:t>: </a:t>
            </a:r>
            <a:r>
              <a:rPr lang="en-US" b="1" dirty="0">
                <a:latin typeface="Times New Roman" pitchFamily="18" charset="0"/>
                <a:cs typeface="Times New Roman" pitchFamily="18" charset="0"/>
              </a:rPr>
              <a:t>Progress so far</a:t>
            </a:r>
          </a:p>
        </p:txBody>
      </p:sp>
      <p:sp>
        <p:nvSpPr>
          <p:cNvPr id="5" name="Rectangle 5"/>
          <p:cNvSpPr>
            <a:spLocks noGrp="1" noChangeArrowheads="1"/>
          </p:cNvSpPr>
          <p:nvPr>
            <p:ph idx="1"/>
          </p:nvPr>
        </p:nvSpPr>
        <p:spPr>
          <a:xfrm>
            <a:off x="533401" y="1449388"/>
            <a:ext cx="4953000" cy="4951412"/>
          </a:xfrm>
          <a:noFill/>
          <a:ln/>
        </p:spPr>
        <p:txBody>
          <a:bodyPr>
            <a:normAutofit/>
          </a:bodyPr>
          <a:lstStyle/>
          <a:p>
            <a:pPr>
              <a:lnSpc>
                <a:spcPct val="90000"/>
              </a:lnSpc>
            </a:pPr>
            <a:endParaRPr lang="en-US" sz="2400" dirty="0" smtClean="0">
              <a:effectLst/>
              <a:latin typeface="Times New Roman" pitchFamily="18" charset="0"/>
              <a:cs typeface="Times New Roman" pitchFamily="18" charset="0"/>
            </a:endParaRPr>
          </a:p>
          <a:p>
            <a:pPr>
              <a:lnSpc>
                <a:spcPct val="90000"/>
              </a:lnSpc>
            </a:pPr>
            <a:endParaRPr lang="en-US" sz="2400" dirty="0" smtClean="0">
              <a:effectLst/>
              <a:latin typeface="Times New Roman" pitchFamily="18" charset="0"/>
              <a:cs typeface="Times New Roman" pitchFamily="18" charset="0"/>
            </a:endParaRPr>
          </a:p>
          <a:p>
            <a:pPr>
              <a:lnSpc>
                <a:spcPct val="90000"/>
              </a:lnSpc>
            </a:pPr>
            <a:r>
              <a:rPr lang="en-US" sz="2400" dirty="0" smtClean="0">
                <a:effectLst/>
                <a:latin typeface="Times New Roman" pitchFamily="18" charset="0"/>
                <a:cs typeface="Times New Roman" pitchFamily="18" charset="0"/>
              </a:rPr>
              <a:t>RCH-II </a:t>
            </a:r>
            <a:r>
              <a:rPr lang="en-US" sz="2400" dirty="0">
                <a:effectLst/>
                <a:latin typeface="Times New Roman" pitchFamily="18" charset="0"/>
                <a:cs typeface="Times New Roman" pitchFamily="18" charset="0"/>
              </a:rPr>
              <a:t>ARSH Strategy approved as part of </a:t>
            </a:r>
            <a:r>
              <a:rPr lang="en-US" sz="2400" dirty="0" smtClean="0">
                <a:effectLst/>
                <a:latin typeface="Times New Roman" pitchFamily="18" charset="0"/>
                <a:cs typeface="Times New Roman" pitchFamily="18" charset="0"/>
              </a:rPr>
              <a:t>National and state </a:t>
            </a:r>
            <a:r>
              <a:rPr lang="en-US" sz="2400" dirty="0">
                <a:effectLst/>
                <a:latin typeface="Times New Roman" pitchFamily="18" charset="0"/>
                <a:cs typeface="Times New Roman" pitchFamily="18" charset="0"/>
              </a:rPr>
              <a:t>RCH-II PIP</a:t>
            </a:r>
          </a:p>
          <a:p>
            <a:pPr>
              <a:lnSpc>
                <a:spcPct val="90000"/>
              </a:lnSpc>
              <a:buNone/>
            </a:pPr>
            <a:endParaRPr lang="en-US" sz="2400" dirty="0" smtClean="0">
              <a:effectLst/>
              <a:latin typeface="Times New Roman" pitchFamily="18" charset="0"/>
              <a:cs typeface="Times New Roman" pitchFamily="18" charset="0"/>
            </a:endParaRPr>
          </a:p>
          <a:p>
            <a:pPr>
              <a:lnSpc>
                <a:spcPct val="90000"/>
              </a:lnSpc>
            </a:pPr>
            <a:r>
              <a:rPr lang="en-US" sz="2400" dirty="0" smtClean="0">
                <a:effectLst/>
                <a:latin typeface="Times New Roman" pitchFamily="18" charset="0"/>
                <a:cs typeface="Times New Roman" pitchFamily="18" charset="0"/>
              </a:rPr>
              <a:t>Self </a:t>
            </a:r>
            <a:r>
              <a:rPr lang="en-US" sz="2400" dirty="0">
                <a:effectLst/>
                <a:latin typeface="Times New Roman" pitchFamily="18" charset="0"/>
                <a:cs typeface="Times New Roman" pitchFamily="18" charset="0"/>
              </a:rPr>
              <a:t>learning module for rural youth and health care providers</a:t>
            </a:r>
          </a:p>
          <a:p>
            <a:pPr>
              <a:lnSpc>
                <a:spcPct val="90000"/>
              </a:lnSpc>
            </a:pPr>
            <a:endParaRPr lang="en-US" sz="2400" dirty="0" smtClean="0">
              <a:effectLst/>
              <a:latin typeface="Times New Roman" pitchFamily="18" charset="0"/>
              <a:cs typeface="Times New Roman" pitchFamily="18" charset="0"/>
            </a:endParaRPr>
          </a:p>
          <a:p>
            <a:pPr>
              <a:lnSpc>
                <a:spcPct val="90000"/>
              </a:lnSpc>
            </a:pPr>
            <a:r>
              <a:rPr lang="en-US" sz="2400" dirty="0" smtClean="0">
                <a:effectLst/>
                <a:latin typeface="Times New Roman" pitchFamily="18" charset="0"/>
                <a:cs typeface="Times New Roman" pitchFamily="18" charset="0"/>
              </a:rPr>
              <a:t>MOHFW </a:t>
            </a:r>
            <a:r>
              <a:rPr lang="en-US" sz="2400" dirty="0">
                <a:effectLst/>
                <a:latin typeface="Times New Roman" pitchFamily="18" charset="0"/>
                <a:cs typeface="Times New Roman" pitchFamily="18" charset="0"/>
              </a:rPr>
              <a:t>RCH-II ARSH Training Sub-Group constituted &amp; developed a training design document. </a:t>
            </a:r>
          </a:p>
        </p:txBody>
      </p:sp>
      <p:pic>
        <p:nvPicPr>
          <p:cNvPr id="6" name="Picture 2" descr="http://whoindia.org/LinkFiles/Adolescent_Health_and_Development_(AHD)_ANM_Handouts_Cover.jpg"/>
          <p:cNvPicPr>
            <a:picLocks noChangeAspect="1" noChangeArrowheads="1"/>
          </p:cNvPicPr>
          <p:nvPr/>
        </p:nvPicPr>
        <p:blipFill>
          <a:blip r:embed="rId3"/>
          <a:srcRect/>
          <a:stretch>
            <a:fillRect/>
          </a:stretch>
        </p:blipFill>
        <p:spPr bwMode="auto">
          <a:xfrm>
            <a:off x="6705600" y="4114800"/>
            <a:ext cx="2190750" cy="2438400"/>
          </a:xfrm>
          <a:prstGeom prst="rect">
            <a:avLst/>
          </a:prstGeom>
          <a:noFill/>
        </p:spPr>
      </p:pic>
      <p:pic>
        <p:nvPicPr>
          <p:cNvPr id="7" name="Picture 1"/>
          <p:cNvPicPr>
            <a:picLocks noChangeAspect="1" noChangeArrowheads="1"/>
          </p:cNvPicPr>
          <p:nvPr/>
        </p:nvPicPr>
        <p:blipFill>
          <a:blip r:embed="rId4" cstate="print"/>
          <a:srcRect/>
          <a:stretch>
            <a:fillRect/>
          </a:stretch>
        </p:blipFill>
        <p:spPr bwMode="auto">
          <a:xfrm>
            <a:off x="6781800" y="1676400"/>
            <a:ext cx="2057400" cy="2286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2238"/>
            <a:ext cx="8229600" cy="868362"/>
          </a:xfrm>
        </p:spPr>
        <p:txBody>
          <a:bodyPr/>
          <a:lstStyle/>
          <a:p>
            <a:r>
              <a:rPr lang="en-US" sz="3200" dirty="0" smtClean="0">
                <a:solidFill>
                  <a:srgbClr val="FF0000"/>
                </a:solidFill>
              </a:rPr>
              <a:t>Achievements so far …</a:t>
            </a:r>
            <a:endParaRPr lang="en-US" sz="3200" dirty="0">
              <a:solidFill>
                <a:srgbClr val="FF0000"/>
              </a:solidFill>
            </a:endParaRPr>
          </a:p>
        </p:txBody>
      </p:sp>
      <p:graphicFrame>
        <p:nvGraphicFramePr>
          <p:cNvPr id="3" name="Table 2"/>
          <p:cNvGraphicFramePr>
            <a:graphicFrameLocks noGrp="1"/>
          </p:cNvGraphicFramePr>
          <p:nvPr/>
        </p:nvGraphicFramePr>
        <p:xfrm>
          <a:off x="304800" y="1097280"/>
          <a:ext cx="8534401" cy="7132320"/>
        </p:xfrm>
        <a:graphic>
          <a:graphicData uri="http://schemas.openxmlformats.org/drawingml/2006/table">
            <a:tbl>
              <a:tblPr>
                <a:tableStyleId>{08FB837D-C827-4EFA-A057-4D05807E0F7C}</a:tableStyleId>
              </a:tblPr>
              <a:tblGrid>
                <a:gridCol w="2348761"/>
                <a:gridCol w="2064166"/>
                <a:gridCol w="2060737"/>
                <a:gridCol w="2060737"/>
              </a:tblGrid>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Indicator</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DLHS-2 (2002-04)</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DLHS-3 (2007-08)</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u="none" strike="noStrike" cap="none" normalizeH="0" baseline="0" dirty="0" smtClean="0">
                          <a:ln>
                            <a:noFill/>
                          </a:ln>
                          <a:solidFill>
                            <a:srgbClr val="660033"/>
                          </a:solidFill>
                          <a:effectLst/>
                        </a:rPr>
                        <a:t>Percentage received full ANC coverage</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16.5%</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19.1%</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75.3%</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(66.2%)</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Institutional delivery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40.9 %</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47%</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66.1%</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(52.6%)</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u="none" strike="noStrike" cap="none" normalizeH="0" baseline="0" dirty="0" smtClean="0">
                          <a:ln>
                            <a:noFill/>
                          </a:ln>
                          <a:solidFill>
                            <a:srgbClr val="660033"/>
                          </a:solidFill>
                          <a:effectLst/>
                        </a:rPr>
                        <a:t>Full Immunization Coverage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45.9%</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54.1%</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58.8%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(78.4%)</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lang="en-IN" sz="2000" b="1" kern="1200" dirty="0" smtClean="0">
                          <a:solidFill>
                            <a:srgbClr val="660033"/>
                          </a:solidFill>
                        </a:rPr>
                        <a:t>Exclusive breast feeding for at least six months</a:t>
                      </a:r>
                      <a:r>
                        <a:rPr lang="en-IN" sz="2000" b="1" kern="1200" baseline="0" dirty="0" smtClean="0">
                          <a:solidFill>
                            <a:srgbClr val="660033"/>
                          </a:solidFill>
                        </a:rPr>
                        <a:t> </a:t>
                      </a:r>
                      <a:r>
                        <a:rPr lang="en-IN" sz="2000" b="1" kern="1200" dirty="0" smtClean="0">
                          <a:solidFill>
                            <a:srgbClr val="660033"/>
                          </a:solidFill>
                        </a:rPr>
                        <a:t>among children age 6-35 months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22.7%</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24.9%</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Children with </a:t>
                      </a:r>
                      <a:r>
                        <a:rPr kumimoji="0" lang="en-US" sz="2000" b="1" u="none" strike="noStrike" cap="none" normalizeH="0" baseline="0" dirty="0" err="1" smtClean="0">
                          <a:ln>
                            <a:noFill/>
                          </a:ln>
                          <a:solidFill>
                            <a:srgbClr val="660033"/>
                          </a:solidFill>
                          <a:effectLst/>
                        </a:rPr>
                        <a:t>diarrhoea</a:t>
                      </a:r>
                      <a:r>
                        <a:rPr kumimoji="0" lang="en-US" sz="2000" b="1" u="none" strike="noStrike" cap="none" normalizeH="0" baseline="0" dirty="0" smtClean="0">
                          <a:ln>
                            <a:noFill/>
                          </a:ln>
                          <a:solidFill>
                            <a:srgbClr val="660033"/>
                          </a:solidFill>
                          <a:effectLst/>
                        </a:rPr>
                        <a:t> receiving ORS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30.3%</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33.7%</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37.8%</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(33.2%)</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Percent using modern contraceptives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45.2%</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47.3%</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66.9%</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(60.9%)</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r h="296863">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Total unmet need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21.4 %</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effectLst/>
                        </a:rPr>
                        <a:t>21.5%</a:t>
                      </a:r>
                      <a:endParaRPr kumimoji="0" lang="en-US" sz="2000" b="1" i="0" u="none" strike="noStrike" cap="none" normalizeH="0" baseline="0" dirty="0" smtClean="0">
                        <a:ln>
                          <a:noFill/>
                        </a:ln>
                        <a:solidFill>
                          <a:schemeClr val="tx1"/>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9.6%</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tx1"/>
                          </a:solidFill>
                          <a:effectLst/>
                          <a:latin typeface="Times New Roman" pitchFamily="18" charset="0"/>
                          <a:cs typeface="Times New Roman" pitchFamily="18" charset="0"/>
                        </a:rPr>
                        <a:t>(13.0%)</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r>
            </a:tbl>
          </a:graphicData>
        </a:graphic>
      </p:graphicFrame>
    </p:spTree>
  </p:cSld>
  <p:clrMapOvr>
    <a:masterClrMapping/>
  </p:clrMapOvr>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685800"/>
          </a:xfrm>
        </p:spPr>
        <p:txBody>
          <a:bodyPr/>
          <a:lstStyle/>
          <a:p>
            <a:r>
              <a:rPr lang="en-US" sz="3200" dirty="0" smtClean="0">
                <a:solidFill>
                  <a:srgbClr val="FF0000"/>
                </a:solidFill>
              </a:rPr>
              <a:t>Achievements so far …</a:t>
            </a:r>
            <a:endParaRPr lang="en-US" sz="3200" dirty="0">
              <a:solidFill>
                <a:srgbClr val="FF0000"/>
              </a:solidFill>
            </a:endParaRPr>
          </a:p>
        </p:txBody>
      </p:sp>
      <p:graphicFrame>
        <p:nvGraphicFramePr>
          <p:cNvPr id="3" name="Table 2"/>
          <p:cNvGraphicFramePr>
            <a:graphicFrameLocks noGrp="1"/>
          </p:cNvGraphicFramePr>
          <p:nvPr/>
        </p:nvGraphicFramePr>
        <p:xfrm>
          <a:off x="152400" y="685800"/>
          <a:ext cx="8839199" cy="5943600"/>
        </p:xfrm>
        <a:graphic>
          <a:graphicData uri="http://schemas.openxmlformats.org/drawingml/2006/table">
            <a:tbl>
              <a:tblPr>
                <a:tableStyleId>{08FB837D-C827-4EFA-A057-4D05807E0F7C}</a:tableStyleId>
              </a:tblPr>
              <a:tblGrid>
                <a:gridCol w="2432645"/>
                <a:gridCol w="2137886"/>
                <a:gridCol w="2134334"/>
                <a:gridCol w="2134334"/>
              </a:tblGrid>
              <a:tr h="6874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Indicator</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NFHS-II (1998-99)</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C00000"/>
                          </a:solidFill>
                          <a:effectLst/>
                        </a:rPr>
                        <a:t>NFHS-III (2005-06)</a:t>
                      </a:r>
                      <a:endParaRPr kumimoji="0" lang="en-US" sz="2000" b="1" i="0" u="none" strike="noStrike" cap="none" normalizeH="0" baseline="0" dirty="0" smtClean="0">
                        <a:ln>
                          <a:noFill/>
                        </a:ln>
                        <a:solidFill>
                          <a:srgbClr val="C00000"/>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M.H</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rgbClr val="C00000"/>
                          </a:solidFill>
                          <a:effectLst/>
                          <a:latin typeface="Times New Roman" pitchFamily="18" charset="0"/>
                          <a:cs typeface="Times New Roman" pitchFamily="18" charset="0"/>
                        </a:rPr>
                        <a:t>(NFHS-III)</a:t>
                      </a:r>
                    </a:p>
                  </a:txBody>
                  <a:tcPr horzOverflow="overflow">
                    <a:cell3D prstMaterial="dkEdge">
                      <a:bevel prst="slope"/>
                      <a:lightRig rig="flood" dir="t"/>
                    </a:cell3D>
                    <a:solidFill>
                      <a:srgbClr val="FFC000"/>
                    </a:solidFill>
                  </a:tcPr>
                </a:tc>
              </a:tr>
              <a:tr h="687484">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u="none" strike="noStrike" cap="none" normalizeH="0" baseline="0" dirty="0" smtClean="0">
                          <a:ln>
                            <a:noFill/>
                          </a:ln>
                          <a:solidFill>
                            <a:srgbClr val="660033"/>
                          </a:solidFill>
                          <a:effectLst/>
                        </a:rPr>
                        <a:t>Percentage received </a:t>
                      </a:r>
                      <a:r>
                        <a:rPr kumimoji="0" lang="en-US" sz="2000" b="1" u="none" strike="noStrike" cap="none" normalizeH="0" baseline="0" dirty="0" err="1" smtClean="0">
                          <a:ln>
                            <a:noFill/>
                          </a:ln>
                          <a:solidFill>
                            <a:srgbClr val="660033"/>
                          </a:solidFill>
                          <a:effectLst/>
                        </a:rPr>
                        <a:t>atleast</a:t>
                      </a:r>
                      <a:r>
                        <a:rPr kumimoji="0" lang="en-US" sz="2000" b="1" u="none" strike="noStrike" cap="none" normalizeH="0" baseline="0" dirty="0" smtClean="0">
                          <a:ln>
                            <a:noFill/>
                          </a:ln>
                          <a:solidFill>
                            <a:srgbClr val="660033"/>
                          </a:solidFill>
                          <a:effectLst/>
                        </a:rPr>
                        <a:t> 3 ANC visits</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44.2%</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50.7%</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75.3%</a:t>
                      </a:r>
                    </a:p>
                  </a:txBody>
                  <a:tcPr horzOverflow="overflow">
                    <a:cell3D prstMaterial="dkEdge">
                      <a:bevel prst="slope"/>
                      <a:lightRig rig="flood" dir="t"/>
                    </a:cell3D>
                    <a:solidFill>
                      <a:srgbClr val="FFC000"/>
                    </a:solidFill>
                  </a:tcPr>
                </a:tc>
              </a:tr>
              <a:tr h="687484">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Institutional delivery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33.6 %</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40.7%</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66.1%</a:t>
                      </a:r>
                    </a:p>
                  </a:txBody>
                  <a:tcPr horzOverflow="overflow">
                    <a:cell3D prstMaterial="dkEdge">
                      <a:bevel prst="slope"/>
                      <a:lightRig rig="flood" dir="t"/>
                    </a:cell3D>
                    <a:solidFill>
                      <a:srgbClr val="FFC000"/>
                    </a:solidFill>
                  </a:tcPr>
                </a:tc>
              </a:tr>
              <a:tr h="687484">
                <a:tc>
                  <a:txBody>
                    <a:body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sz="2000" b="1" u="none" strike="noStrike" cap="none" normalizeH="0" baseline="0" dirty="0" smtClean="0">
                          <a:ln>
                            <a:noFill/>
                          </a:ln>
                          <a:solidFill>
                            <a:srgbClr val="660033"/>
                          </a:solidFill>
                          <a:effectLst/>
                        </a:rPr>
                        <a:t>Full Immunization Coverage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42.0%</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43.5%</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58.8%</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solidFill>
                      <a:srgbClr val="FFC000"/>
                    </a:solidFill>
                  </a:tcPr>
                </a:tc>
              </a:tr>
              <a:tr h="9863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Children with </a:t>
                      </a:r>
                      <a:r>
                        <a:rPr kumimoji="0" lang="en-US" sz="2000" b="1" u="none" strike="noStrike" cap="none" normalizeH="0" baseline="0" dirty="0" err="1" smtClean="0">
                          <a:ln>
                            <a:noFill/>
                          </a:ln>
                          <a:solidFill>
                            <a:srgbClr val="660033"/>
                          </a:solidFill>
                          <a:effectLst/>
                        </a:rPr>
                        <a:t>diarrhoea</a:t>
                      </a:r>
                      <a:r>
                        <a:rPr kumimoji="0" lang="en-US" sz="2000" b="1" u="none" strike="noStrike" cap="none" normalizeH="0" baseline="0" dirty="0" smtClean="0">
                          <a:ln>
                            <a:noFill/>
                          </a:ln>
                          <a:solidFill>
                            <a:srgbClr val="660033"/>
                          </a:solidFill>
                          <a:effectLst/>
                        </a:rPr>
                        <a:t> receiving ORS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26.9%</a:t>
                      </a: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26.2%</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37.8%</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solidFill>
                      <a:srgbClr val="FFC000"/>
                    </a:solidFill>
                  </a:tcPr>
                </a:tc>
              </a:tr>
              <a:tr h="98639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Percent using modern contraceptives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42.8%</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48.5%</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66.9%</a:t>
                      </a:r>
                    </a:p>
                  </a:txBody>
                  <a:tcPr horzOverflow="overflow">
                    <a:cell3D prstMaterial="dkEdge">
                      <a:bevel prst="slope"/>
                      <a:lightRig rig="flood" dir="t"/>
                    </a:cell3D>
                    <a:solidFill>
                      <a:srgbClr val="FFC000"/>
                    </a:solidFill>
                  </a:tcPr>
                </a:tc>
              </a:tr>
              <a:tr h="1127760">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rgbClr val="660033"/>
                          </a:solidFill>
                          <a:effectLst/>
                        </a:rPr>
                        <a:t>Total unmet need </a:t>
                      </a:r>
                      <a:endParaRPr kumimoji="0" lang="en-US" sz="2000" b="1" i="0" u="none" strike="noStrike" cap="none" normalizeH="0" baseline="0" dirty="0" smtClean="0">
                        <a:ln>
                          <a:noFill/>
                        </a:ln>
                        <a:solidFill>
                          <a:srgbClr val="660033"/>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15.8 %</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u="none" strike="noStrike" cap="none" normalizeH="0" baseline="0" dirty="0" smtClean="0">
                          <a:ln>
                            <a:noFill/>
                          </a:ln>
                          <a:solidFill>
                            <a:schemeClr val="bg2"/>
                          </a:solidFill>
                          <a:effectLst/>
                          <a:latin typeface="Times New Roman" pitchFamily="18" charset="0"/>
                          <a:cs typeface="Times New Roman" pitchFamily="18" charset="0"/>
                        </a:rPr>
                        <a:t>13.2%</a:t>
                      </a: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a:tcPr>
                </a:tc>
                <a:tc>
                  <a:txBody>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2000" b="1" i="0" u="none" strike="noStrike" cap="none" normalizeH="0" baseline="0" dirty="0" smtClean="0">
                          <a:ln>
                            <a:noFill/>
                          </a:ln>
                          <a:solidFill>
                            <a:schemeClr val="bg2"/>
                          </a:solidFill>
                          <a:effectLst/>
                          <a:latin typeface="Times New Roman" pitchFamily="18" charset="0"/>
                          <a:cs typeface="Times New Roman" pitchFamily="18" charset="0"/>
                        </a:rPr>
                        <a:t>9.6%</a:t>
                      </a:r>
                    </a:p>
                    <a:p>
                      <a:pPr marL="0" marR="0" lvl="0" indent="0" algn="ctr" defTabSz="914400" rtl="0" eaLnBrk="1" fontAlgn="base" latinLnBrk="0" hangingPunct="1">
                        <a:lnSpc>
                          <a:spcPct val="100000"/>
                        </a:lnSpc>
                        <a:spcBef>
                          <a:spcPct val="0"/>
                        </a:spcBef>
                        <a:spcAft>
                          <a:spcPct val="0"/>
                        </a:spcAft>
                        <a:buClrTx/>
                        <a:buSzTx/>
                        <a:buFontTx/>
                        <a:buNone/>
                        <a:tabLst/>
                      </a:pPr>
                      <a:endParaRPr kumimoji="0" lang="en-US" sz="2000" b="1" i="0" u="none" strike="noStrike" cap="none" normalizeH="0" baseline="0" dirty="0" smtClean="0">
                        <a:ln>
                          <a:noFill/>
                        </a:ln>
                        <a:solidFill>
                          <a:schemeClr val="bg2"/>
                        </a:solidFill>
                        <a:effectLst/>
                        <a:latin typeface="Times New Roman" pitchFamily="18" charset="0"/>
                        <a:cs typeface="Times New Roman" pitchFamily="18" charset="0"/>
                      </a:endParaRPr>
                    </a:p>
                  </a:txBody>
                  <a:tcPr horzOverflow="overflow">
                    <a:cell3D prstMaterial="dkEdge">
                      <a:bevel prst="slope"/>
                      <a:lightRig rig="flood" dir="t"/>
                    </a:cell3D>
                    <a:solidFill>
                      <a:srgbClr val="FFC000"/>
                    </a:solidFill>
                  </a:tcPr>
                </a:tc>
              </a:tr>
            </a:tbl>
          </a:graphicData>
        </a:graphic>
      </p:graphicFrame>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792162"/>
          </a:xfrm>
        </p:spPr>
        <p:txBody>
          <a:bodyPr/>
          <a:lstStyle/>
          <a:p>
            <a:r>
              <a:rPr lang="en-US" sz="3200" dirty="0" smtClean="0">
                <a:solidFill>
                  <a:schemeClr val="tx1"/>
                </a:solidFill>
                <a:latin typeface="Times New Roman" pitchFamily="18" charset="0"/>
                <a:cs typeface="Times New Roman" pitchFamily="18" charset="0"/>
              </a:rPr>
              <a:t>Milestones in MCH care</a:t>
            </a:r>
            <a:endParaRPr lang="en-US" sz="3200" dirty="0">
              <a:solidFill>
                <a:schemeClr val="tx1"/>
              </a:solidFill>
            </a:endParaRPr>
          </a:p>
        </p:txBody>
      </p:sp>
      <p:sp>
        <p:nvSpPr>
          <p:cNvPr id="3" name="Content Placeholder 2"/>
          <p:cNvSpPr>
            <a:spLocks noGrp="1"/>
          </p:cNvSpPr>
          <p:nvPr>
            <p:ph idx="1"/>
          </p:nvPr>
        </p:nvSpPr>
        <p:spPr>
          <a:xfrm>
            <a:off x="457200" y="838200"/>
            <a:ext cx="8305800" cy="5791200"/>
          </a:xfrm>
        </p:spPr>
        <p:txBody>
          <a:bodyPr/>
          <a:lstStyle/>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1951 –</a:t>
            </a:r>
            <a:r>
              <a:rPr lang="en-US" sz="2000" dirty="0" smtClean="0">
                <a:latin typeface="Times New Roman" pitchFamily="18" charset="0"/>
                <a:cs typeface="Times New Roman" pitchFamily="18" charset="0"/>
              </a:rPr>
              <a:t>Family Planning </a:t>
            </a:r>
            <a:r>
              <a:rPr lang="en-US" sz="2000" dirty="0" err="1" smtClean="0">
                <a:latin typeface="Times New Roman" pitchFamily="18" charset="0"/>
                <a:cs typeface="Times New Roman" pitchFamily="18" charset="0"/>
              </a:rPr>
              <a:t>Programme</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India first country to launch</a:t>
            </a:r>
          </a:p>
          <a:p>
            <a:pPr lvl="1"/>
            <a:endParaRPr lang="en-US" sz="2000" dirty="0" smtClean="0">
              <a:latin typeface="Times New Roman" pitchFamily="18" charset="0"/>
              <a:cs typeface="Times New Roman" pitchFamily="18" charset="0"/>
            </a:endParaRPr>
          </a:p>
          <a:p>
            <a:pPr marL="342900" lvl="1" indent="-342900">
              <a:buClr>
                <a:schemeClr val="hlink"/>
              </a:buClr>
            </a:pPr>
            <a:r>
              <a:rPr lang="en-US" sz="2000" b="1" dirty="0" smtClean="0">
                <a:latin typeface="Times New Roman" pitchFamily="18" charset="0"/>
                <a:cs typeface="Times New Roman" pitchFamily="18" charset="0"/>
              </a:rPr>
              <a:t>1961 –</a:t>
            </a:r>
            <a:r>
              <a:rPr lang="en-US" sz="2000" dirty="0" smtClean="0">
                <a:latin typeface="Times New Roman" pitchFamily="18" charset="0"/>
                <a:cs typeface="Times New Roman" pitchFamily="18" charset="0"/>
              </a:rPr>
              <a:t>  Department Of Family Planning Created</a:t>
            </a:r>
          </a:p>
          <a:p>
            <a:pPr lvl="1"/>
            <a:endParaRPr lang="en-US" sz="2000"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1985 - </a:t>
            </a:r>
            <a:r>
              <a:rPr lang="en-US" sz="2000" dirty="0" smtClean="0">
                <a:latin typeface="Times New Roman" pitchFamily="18" charset="0"/>
                <a:cs typeface="Times New Roman" pitchFamily="18" charset="0"/>
              </a:rPr>
              <a:t>Universal Immunization </a:t>
            </a:r>
            <a:r>
              <a:rPr lang="en-US" sz="2000" dirty="0" err="1" smtClean="0">
                <a:latin typeface="Times New Roman" pitchFamily="18" charset="0"/>
                <a:cs typeface="Times New Roman" pitchFamily="18" charset="0"/>
              </a:rPr>
              <a:t>Programme</a:t>
            </a:r>
            <a:endParaRPr lang="en-US" sz="2000" dirty="0" smtClean="0">
              <a:latin typeface="Times New Roman" pitchFamily="18" charset="0"/>
              <a:cs typeface="Times New Roman" pitchFamily="18" charset="0"/>
            </a:endParaRP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1992 –</a:t>
            </a:r>
            <a:r>
              <a:rPr lang="en-US" sz="2000" dirty="0" smtClean="0">
                <a:latin typeface="Times New Roman" pitchFamily="18" charset="0"/>
                <a:cs typeface="Times New Roman" pitchFamily="18" charset="0"/>
              </a:rPr>
              <a:t> Child Survival &amp; Safe Motherhood </a:t>
            </a:r>
            <a:r>
              <a:rPr lang="en-US" sz="2000" dirty="0" err="1" smtClean="0">
                <a:latin typeface="Times New Roman" pitchFamily="18" charset="0"/>
                <a:cs typeface="Times New Roman" pitchFamily="18" charset="0"/>
              </a:rPr>
              <a:t>Programme</a:t>
            </a:r>
            <a:endParaRPr lang="en-US" sz="2000" dirty="0" smtClean="0">
              <a:latin typeface="Times New Roman" pitchFamily="18" charset="0"/>
              <a:cs typeface="Times New Roman" pitchFamily="18" charset="0"/>
            </a:endParaRPr>
          </a:p>
          <a:p>
            <a:pPr lvl="1"/>
            <a:r>
              <a:rPr lang="en-US" sz="2000" dirty="0" smtClean="0">
                <a:latin typeface="Times New Roman" pitchFamily="18" charset="0"/>
                <a:cs typeface="Times New Roman" pitchFamily="18" charset="0"/>
              </a:rPr>
              <a:t>Integration of  family planning , child  </a:t>
            </a:r>
            <a:r>
              <a:rPr lang="en-US" sz="2000" dirty="0" err="1" smtClean="0">
                <a:latin typeface="Times New Roman" pitchFamily="18" charset="0"/>
                <a:cs typeface="Times New Roman" pitchFamily="18" charset="0"/>
              </a:rPr>
              <a:t>survial</a:t>
            </a:r>
            <a:r>
              <a:rPr lang="en-US" sz="2000" dirty="0" smtClean="0">
                <a:latin typeface="Times New Roman" pitchFamily="18" charset="0"/>
                <a:cs typeface="Times New Roman" pitchFamily="18" charset="0"/>
              </a:rPr>
              <a:t>, maternal strategies</a:t>
            </a:r>
            <a:endParaRPr lang="en-US" sz="2000" b="1" dirty="0" smtClean="0">
              <a:latin typeface="Times New Roman" pitchFamily="18" charset="0"/>
              <a:cs typeface="Times New Roman" pitchFamily="18" charset="0"/>
            </a:endParaRP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1997 –</a:t>
            </a:r>
            <a:r>
              <a:rPr lang="en-US" sz="2000" dirty="0" smtClean="0">
                <a:latin typeface="Times New Roman" pitchFamily="18" charset="0"/>
                <a:cs typeface="Times New Roman" pitchFamily="18" charset="0"/>
              </a:rPr>
              <a:t> RCH </a:t>
            </a:r>
            <a:r>
              <a:rPr lang="en-US" sz="2000" dirty="0" err="1" smtClean="0">
                <a:latin typeface="Times New Roman" pitchFamily="18" charset="0"/>
                <a:cs typeface="Times New Roman" pitchFamily="18" charset="0"/>
              </a:rPr>
              <a:t>Programme</a:t>
            </a:r>
            <a:r>
              <a:rPr lang="en-US" sz="2000" dirty="0" smtClean="0">
                <a:latin typeface="Times New Roman" pitchFamily="18" charset="0"/>
                <a:cs typeface="Times New Roman" pitchFamily="18" charset="0"/>
              </a:rPr>
              <a:t> Phase-1</a:t>
            </a:r>
          </a:p>
          <a:p>
            <a:pPr lvl="1"/>
            <a:r>
              <a:rPr lang="en-US" sz="2000" dirty="0" smtClean="0"/>
              <a:t>Target free approach</a:t>
            </a:r>
          </a:p>
          <a:p>
            <a:pPr lvl="1"/>
            <a:r>
              <a:rPr lang="en-US" sz="2000" dirty="0" err="1" smtClean="0"/>
              <a:t>Decentralised</a:t>
            </a:r>
            <a:r>
              <a:rPr lang="en-US" sz="2000" dirty="0" smtClean="0"/>
              <a:t> planning, Client-</a:t>
            </a:r>
            <a:r>
              <a:rPr lang="en-US" sz="2000" dirty="0" err="1" smtClean="0"/>
              <a:t>centred</a:t>
            </a:r>
            <a:r>
              <a:rPr lang="en-US" sz="2000" dirty="0" smtClean="0"/>
              <a:t>, quality-oriented, reproductive health approach</a:t>
            </a:r>
            <a:endParaRPr lang="en-US" sz="2000" dirty="0" smtClean="0">
              <a:latin typeface="Times New Roman" pitchFamily="18" charset="0"/>
              <a:cs typeface="Times New Roman" pitchFamily="18" charset="0"/>
            </a:endParaRPr>
          </a:p>
          <a:p>
            <a:endParaRPr lang="en-US" sz="2000" dirty="0"/>
          </a:p>
        </p:txBody>
      </p:sp>
      <p:pic>
        <p:nvPicPr>
          <p:cNvPr id="4" name="Picture 2" descr="http://mohfw.nic.in/RCH_logo.JPG"/>
          <p:cNvPicPr>
            <a:picLocks noChangeAspect="1" noChangeArrowheads="1"/>
          </p:cNvPicPr>
          <p:nvPr/>
        </p:nvPicPr>
        <p:blipFill>
          <a:blip r:embed="rId3"/>
          <a:srcRect/>
          <a:stretch>
            <a:fillRect/>
          </a:stretch>
        </p:blipFill>
        <p:spPr bwMode="auto">
          <a:xfrm>
            <a:off x="7315200" y="685800"/>
            <a:ext cx="1609725" cy="1571625"/>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smtClean="0">
                <a:solidFill>
                  <a:srgbClr val="FF0000"/>
                </a:solidFill>
              </a:rPr>
              <a:t>RCH II Goal Indicators</a:t>
            </a:r>
            <a:endParaRPr lang="en-US" dirty="0">
              <a:solidFill>
                <a:srgbClr val="FF0000"/>
              </a:solidFill>
            </a:endParaRPr>
          </a:p>
        </p:txBody>
      </p:sp>
      <p:graphicFrame>
        <p:nvGraphicFramePr>
          <p:cNvPr id="4" name="Table 3"/>
          <p:cNvGraphicFramePr>
            <a:graphicFrameLocks noGrp="1"/>
          </p:cNvGraphicFramePr>
          <p:nvPr/>
        </p:nvGraphicFramePr>
        <p:xfrm>
          <a:off x="609600" y="1219201"/>
          <a:ext cx="8000999" cy="4952999"/>
        </p:xfrm>
        <a:graphic>
          <a:graphicData uri="http://schemas.openxmlformats.org/drawingml/2006/table">
            <a:tbl>
              <a:tblPr>
                <a:solidFill>
                  <a:srgbClr val="003300"/>
                </a:solidFill>
                <a:effectLst>
                  <a:outerShdw blurRad="50800" dist="38100" dir="5400000" algn="t" rotWithShape="0">
                    <a:prstClr val="black">
                      <a:alpha val="40000"/>
                    </a:prstClr>
                  </a:outerShdw>
                </a:effectLst>
                <a:tableStyleId>{3C2FFA5D-87B4-456A-9821-1D502468CF0F}</a:tableStyleId>
              </a:tblPr>
              <a:tblGrid>
                <a:gridCol w="2415429"/>
                <a:gridCol w="1441819"/>
                <a:gridCol w="1441819"/>
                <a:gridCol w="1350544"/>
                <a:gridCol w="1351388"/>
              </a:tblGrid>
              <a:tr h="1454285">
                <a:tc>
                  <a:txBody>
                    <a:bodyPr/>
                    <a:lstStyle/>
                    <a:p>
                      <a:pPr marL="0" marR="0">
                        <a:lnSpc>
                          <a:spcPct val="115000"/>
                        </a:lnSpc>
                        <a:spcBef>
                          <a:spcPts val="300"/>
                        </a:spcBef>
                        <a:spcAft>
                          <a:spcPts val="300"/>
                        </a:spcAft>
                      </a:pPr>
                      <a:r>
                        <a:rPr lang="en-IN" sz="2000" b="1" dirty="0">
                          <a:solidFill>
                            <a:schemeClr val="tx1"/>
                          </a:solidFill>
                        </a:rPr>
                        <a:t>RCH II GOAL INDICATOR</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gridSpan="3">
                  <a:txBody>
                    <a:bodyPr/>
                    <a:lstStyle/>
                    <a:p>
                      <a:pPr marL="0" marR="0" algn="ctr">
                        <a:lnSpc>
                          <a:spcPct val="115000"/>
                        </a:lnSpc>
                        <a:spcBef>
                          <a:spcPts val="300"/>
                        </a:spcBef>
                        <a:spcAft>
                          <a:spcPts val="300"/>
                        </a:spcAft>
                      </a:pPr>
                      <a:r>
                        <a:rPr lang="en-IN" sz="2000" b="1" dirty="0">
                          <a:solidFill>
                            <a:schemeClr val="tx1"/>
                          </a:solidFill>
                        </a:rPr>
                        <a:t>ALL STATUS</a:t>
                      </a:r>
                      <a:endParaRPr lang="en-US" sz="2000" b="1" dirty="0">
                        <a:solidFill>
                          <a:schemeClr val="tx1"/>
                        </a:solidFill>
                      </a:endParaRPr>
                    </a:p>
                    <a:p>
                      <a:pPr marL="0" marR="0" algn="ctr">
                        <a:lnSpc>
                          <a:spcPct val="115000"/>
                        </a:lnSpc>
                        <a:spcBef>
                          <a:spcPts val="300"/>
                        </a:spcBef>
                        <a:spcAft>
                          <a:spcPts val="300"/>
                        </a:spcAft>
                      </a:pPr>
                      <a:r>
                        <a:rPr lang="en-IN" sz="2000" b="1" dirty="0">
                          <a:solidFill>
                            <a:schemeClr val="tx1"/>
                          </a:solidFill>
                        </a:rPr>
                        <a:t>(Source of data)</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hMerge="1">
                  <a:txBody>
                    <a:bodyPr/>
                    <a:lstStyle/>
                    <a:p>
                      <a:endParaRPr lang="en-US"/>
                    </a:p>
                  </a:txBody>
                  <a:tcPr/>
                </a:tc>
                <a:tc hMerge="1">
                  <a:txBody>
                    <a:bodyPr/>
                    <a:lstStyle/>
                    <a:p>
                      <a:endParaRPr lang="en-US"/>
                    </a:p>
                  </a:txBody>
                  <a:tcPr/>
                </a:tc>
                <a:tc>
                  <a:txBody>
                    <a:bodyPr/>
                    <a:lstStyle/>
                    <a:p>
                      <a:pPr marL="0" marR="0" algn="ctr">
                        <a:lnSpc>
                          <a:spcPct val="115000"/>
                        </a:lnSpc>
                        <a:spcBef>
                          <a:spcPts val="300"/>
                        </a:spcBef>
                        <a:spcAft>
                          <a:spcPts val="300"/>
                        </a:spcAft>
                      </a:pPr>
                      <a:r>
                        <a:rPr lang="en-IN" sz="2000" b="1" dirty="0">
                          <a:solidFill>
                            <a:schemeClr val="tx1"/>
                          </a:solidFill>
                        </a:rPr>
                        <a:t>RCH II / NRHM goal (2012)</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C00000"/>
                    </a:solidFill>
                  </a:tcPr>
                </a:tc>
              </a:tr>
              <a:tr h="1559668">
                <a:tc>
                  <a:txBody>
                    <a:bodyPr/>
                    <a:lstStyle/>
                    <a:p>
                      <a:pPr marL="0" marR="0">
                        <a:lnSpc>
                          <a:spcPct val="115000"/>
                        </a:lnSpc>
                        <a:spcBef>
                          <a:spcPts val="300"/>
                        </a:spcBef>
                        <a:spcAft>
                          <a:spcPts val="300"/>
                        </a:spcAft>
                      </a:pPr>
                      <a:r>
                        <a:rPr lang="en-IN" sz="2000" b="1" dirty="0">
                          <a:solidFill>
                            <a:schemeClr val="tx1"/>
                          </a:solidFill>
                        </a:rPr>
                        <a:t>Maternal Mortality Ratio (MMR)</a:t>
                      </a:r>
                      <a:endParaRPr lang="en-US" sz="2000" b="1" dirty="0">
                        <a:solidFill>
                          <a:schemeClr val="tx1"/>
                        </a:solidFill>
                        <a:latin typeface="Calibri"/>
                        <a:ea typeface="Calibri"/>
                        <a:cs typeface="Times New Roman"/>
                      </a:endParaRPr>
                    </a:p>
                  </a:txBody>
                  <a:tcPr marL="68580" marR="68580" marT="0" marB="0">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398</a:t>
                      </a:r>
                      <a:endParaRPr lang="en-US" sz="2000" b="1" dirty="0">
                        <a:solidFill>
                          <a:schemeClr val="tx1"/>
                        </a:solidFill>
                      </a:endParaRPr>
                    </a:p>
                    <a:p>
                      <a:pPr marL="0" marR="0" algn="ctr">
                        <a:lnSpc>
                          <a:spcPct val="115000"/>
                        </a:lnSpc>
                        <a:spcBef>
                          <a:spcPts val="300"/>
                        </a:spcBef>
                        <a:spcAft>
                          <a:spcPts val="300"/>
                        </a:spcAft>
                      </a:pPr>
                      <a:r>
                        <a:rPr lang="en-IN" sz="2000" b="1" dirty="0">
                          <a:solidFill>
                            <a:schemeClr val="tx1"/>
                          </a:solidFill>
                        </a:rPr>
                        <a:t>(SRS </a:t>
                      </a:r>
                      <a:r>
                        <a:rPr lang="en-IN" sz="2000" b="1" dirty="0" smtClean="0">
                          <a:solidFill>
                            <a:schemeClr val="tx1"/>
                          </a:solidFill>
                        </a:rPr>
                        <a:t>1997)</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301</a:t>
                      </a:r>
                      <a:endParaRPr lang="en-US" sz="2000" b="1" dirty="0">
                        <a:solidFill>
                          <a:schemeClr val="tx1"/>
                        </a:solidFill>
                      </a:endParaRPr>
                    </a:p>
                    <a:p>
                      <a:pPr marL="0" marR="0" algn="ctr">
                        <a:lnSpc>
                          <a:spcPct val="115000"/>
                        </a:lnSpc>
                        <a:spcBef>
                          <a:spcPts val="300"/>
                        </a:spcBef>
                        <a:spcAft>
                          <a:spcPts val="300"/>
                        </a:spcAft>
                      </a:pPr>
                      <a:r>
                        <a:rPr lang="en-IN" sz="2000" b="1" dirty="0">
                          <a:solidFill>
                            <a:schemeClr val="tx1"/>
                          </a:solidFill>
                        </a:rPr>
                        <a:t>(SRS </a:t>
                      </a:r>
                      <a:r>
                        <a:rPr lang="en-IN" sz="2000" b="1" dirty="0" smtClean="0">
                          <a:solidFill>
                            <a:schemeClr val="tx1"/>
                          </a:solidFill>
                        </a:rPr>
                        <a:t>2003</a:t>
                      </a:r>
                      <a:r>
                        <a:rPr lang="en-IN" sz="2000" b="1" dirty="0">
                          <a:solidFill>
                            <a:schemeClr val="tx1"/>
                          </a:solidFill>
                        </a:rPr>
                        <a:t>)</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254</a:t>
                      </a:r>
                      <a:endParaRPr lang="en-US" sz="2000" b="1" dirty="0">
                        <a:solidFill>
                          <a:schemeClr val="tx1"/>
                        </a:solidFill>
                      </a:endParaRPr>
                    </a:p>
                    <a:p>
                      <a:pPr marL="0" marR="0" algn="ctr">
                        <a:lnSpc>
                          <a:spcPct val="115000"/>
                        </a:lnSpc>
                        <a:spcBef>
                          <a:spcPts val="300"/>
                        </a:spcBef>
                        <a:spcAft>
                          <a:spcPts val="300"/>
                        </a:spcAft>
                      </a:pPr>
                      <a:r>
                        <a:rPr lang="en-IN" sz="2000" b="1" dirty="0">
                          <a:solidFill>
                            <a:schemeClr val="tx1"/>
                          </a:solidFill>
                        </a:rPr>
                        <a:t>(SRS </a:t>
                      </a:r>
                      <a:r>
                        <a:rPr lang="en-IN" sz="2000" b="1" dirty="0" smtClean="0">
                          <a:solidFill>
                            <a:schemeClr val="tx1"/>
                          </a:solidFill>
                        </a:rPr>
                        <a:t>2008)</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&lt;100</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C00000"/>
                    </a:solidFill>
                  </a:tcPr>
                </a:tc>
              </a:tr>
              <a:tr h="969523">
                <a:tc>
                  <a:txBody>
                    <a:bodyPr/>
                    <a:lstStyle/>
                    <a:p>
                      <a:pPr marL="0" marR="0">
                        <a:lnSpc>
                          <a:spcPct val="115000"/>
                        </a:lnSpc>
                        <a:spcBef>
                          <a:spcPts val="300"/>
                        </a:spcBef>
                        <a:spcAft>
                          <a:spcPts val="300"/>
                        </a:spcAft>
                      </a:pPr>
                      <a:r>
                        <a:rPr lang="en-IN" sz="2000" b="1">
                          <a:solidFill>
                            <a:schemeClr val="tx1"/>
                          </a:solidFill>
                        </a:rPr>
                        <a:t>Infant Mortality Rate (IMR)</a:t>
                      </a:r>
                      <a:endParaRPr lang="en-US" sz="2000" b="1">
                        <a:solidFill>
                          <a:schemeClr val="tx1"/>
                        </a:solidFill>
                        <a:latin typeface="Calibri"/>
                        <a:ea typeface="Calibri"/>
                        <a:cs typeface="Times New Roman"/>
                      </a:endParaRPr>
                    </a:p>
                  </a:txBody>
                  <a:tcPr marL="68580" marR="68580" marT="0" marB="0">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71 </a:t>
                      </a:r>
                      <a:endParaRPr lang="en-IN" sz="2000" b="1" dirty="0" smtClean="0">
                        <a:solidFill>
                          <a:schemeClr val="tx1"/>
                        </a:solidFill>
                      </a:endParaRPr>
                    </a:p>
                    <a:p>
                      <a:pPr marL="0" marR="0" algn="ctr">
                        <a:lnSpc>
                          <a:spcPct val="115000"/>
                        </a:lnSpc>
                        <a:spcBef>
                          <a:spcPts val="300"/>
                        </a:spcBef>
                        <a:spcAft>
                          <a:spcPts val="300"/>
                        </a:spcAft>
                      </a:pPr>
                      <a:r>
                        <a:rPr lang="en-IN" sz="2000" b="1" dirty="0" smtClean="0">
                          <a:solidFill>
                            <a:schemeClr val="tx1"/>
                          </a:solidFill>
                        </a:rPr>
                        <a:t>(</a:t>
                      </a:r>
                      <a:r>
                        <a:rPr lang="en-IN" sz="2000" b="1" dirty="0">
                          <a:solidFill>
                            <a:schemeClr val="tx1"/>
                          </a:solidFill>
                        </a:rPr>
                        <a:t>SRS 1997)</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60 </a:t>
                      </a:r>
                      <a:endParaRPr lang="en-IN" sz="2000" b="1" dirty="0" smtClean="0">
                        <a:solidFill>
                          <a:schemeClr val="tx1"/>
                        </a:solidFill>
                      </a:endParaRPr>
                    </a:p>
                    <a:p>
                      <a:pPr marL="0" marR="0" algn="ctr">
                        <a:lnSpc>
                          <a:spcPct val="115000"/>
                        </a:lnSpc>
                        <a:spcBef>
                          <a:spcPts val="300"/>
                        </a:spcBef>
                        <a:spcAft>
                          <a:spcPts val="300"/>
                        </a:spcAft>
                      </a:pPr>
                      <a:r>
                        <a:rPr lang="en-IN" sz="2000" b="1" dirty="0" smtClean="0">
                          <a:solidFill>
                            <a:schemeClr val="tx1"/>
                          </a:solidFill>
                        </a:rPr>
                        <a:t>(</a:t>
                      </a:r>
                      <a:r>
                        <a:rPr lang="en-IN" sz="2000" b="1" dirty="0">
                          <a:solidFill>
                            <a:schemeClr val="tx1"/>
                          </a:solidFill>
                        </a:rPr>
                        <a:t>SRS 2003)</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smtClean="0">
                          <a:solidFill>
                            <a:schemeClr val="tx1"/>
                          </a:solidFill>
                        </a:rPr>
                        <a:t>53 </a:t>
                      </a:r>
                    </a:p>
                    <a:p>
                      <a:pPr marL="0" marR="0" algn="ctr">
                        <a:lnSpc>
                          <a:spcPct val="115000"/>
                        </a:lnSpc>
                        <a:spcBef>
                          <a:spcPts val="300"/>
                        </a:spcBef>
                        <a:spcAft>
                          <a:spcPts val="300"/>
                        </a:spcAft>
                      </a:pPr>
                      <a:r>
                        <a:rPr lang="en-IN" sz="2000" b="1" dirty="0" smtClean="0">
                          <a:solidFill>
                            <a:schemeClr val="tx1"/>
                          </a:solidFill>
                        </a:rPr>
                        <a:t>(SRS 2008)</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&lt;30</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C00000"/>
                    </a:solidFill>
                  </a:tcPr>
                </a:tc>
              </a:tr>
              <a:tr h="969523">
                <a:tc>
                  <a:txBody>
                    <a:bodyPr/>
                    <a:lstStyle/>
                    <a:p>
                      <a:pPr marL="0" marR="0">
                        <a:lnSpc>
                          <a:spcPct val="115000"/>
                        </a:lnSpc>
                        <a:spcBef>
                          <a:spcPts val="300"/>
                        </a:spcBef>
                        <a:spcAft>
                          <a:spcPts val="300"/>
                        </a:spcAft>
                      </a:pPr>
                      <a:r>
                        <a:rPr lang="en-IN" sz="2000" b="1">
                          <a:solidFill>
                            <a:schemeClr val="tx1"/>
                          </a:solidFill>
                        </a:rPr>
                        <a:t>Total Fertility Rate (TFR)</a:t>
                      </a:r>
                      <a:endParaRPr lang="en-US" sz="2000" b="1">
                        <a:solidFill>
                          <a:schemeClr val="tx1"/>
                        </a:solidFill>
                        <a:latin typeface="Calibri"/>
                        <a:ea typeface="Calibri"/>
                        <a:cs typeface="Times New Roman"/>
                      </a:endParaRPr>
                    </a:p>
                  </a:txBody>
                  <a:tcPr marL="68580" marR="68580" marT="0" marB="0">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3.3 </a:t>
                      </a:r>
                      <a:endParaRPr lang="en-IN" sz="2000" b="1" dirty="0" smtClean="0">
                        <a:solidFill>
                          <a:schemeClr val="tx1"/>
                        </a:solidFill>
                      </a:endParaRPr>
                    </a:p>
                    <a:p>
                      <a:pPr marL="0" marR="0" algn="ctr">
                        <a:lnSpc>
                          <a:spcPct val="115000"/>
                        </a:lnSpc>
                        <a:spcBef>
                          <a:spcPts val="300"/>
                        </a:spcBef>
                        <a:spcAft>
                          <a:spcPts val="300"/>
                        </a:spcAft>
                      </a:pPr>
                      <a:r>
                        <a:rPr lang="en-IN" sz="2000" b="1" dirty="0" smtClean="0">
                          <a:solidFill>
                            <a:schemeClr val="tx1"/>
                          </a:solidFill>
                        </a:rPr>
                        <a:t>(</a:t>
                      </a:r>
                      <a:r>
                        <a:rPr lang="en-IN" sz="2000" b="1" dirty="0">
                          <a:solidFill>
                            <a:schemeClr val="tx1"/>
                          </a:solidFill>
                        </a:rPr>
                        <a:t>SRS 1997)</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3.0 </a:t>
                      </a:r>
                      <a:endParaRPr lang="en-IN" sz="2000" b="1" dirty="0" smtClean="0">
                        <a:solidFill>
                          <a:schemeClr val="tx1"/>
                        </a:solidFill>
                      </a:endParaRPr>
                    </a:p>
                    <a:p>
                      <a:pPr marL="0" marR="0" algn="ctr">
                        <a:lnSpc>
                          <a:spcPct val="115000"/>
                        </a:lnSpc>
                        <a:spcBef>
                          <a:spcPts val="300"/>
                        </a:spcBef>
                        <a:spcAft>
                          <a:spcPts val="300"/>
                        </a:spcAft>
                      </a:pPr>
                      <a:r>
                        <a:rPr lang="en-IN" sz="2000" b="1" dirty="0" smtClean="0">
                          <a:solidFill>
                            <a:schemeClr val="tx1"/>
                          </a:solidFill>
                        </a:rPr>
                        <a:t>(</a:t>
                      </a:r>
                      <a:r>
                        <a:rPr lang="en-IN" sz="2000" b="1" dirty="0">
                          <a:solidFill>
                            <a:schemeClr val="tx1"/>
                          </a:solidFill>
                        </a:rPr>
                        <a:t>SRS 2003)</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2.7 </a:t>
                      </a:r>
                      <a:endParaRPr lang="en-IN" sz="2000" b="1" dirty="0" smtClean="0">
                        <a:solidFill>
                          <a:schemeClr val="tx1"/>
                        </a:solidFill>
                      </a:endParaRPr>
                    </a:p>
                    <a:p>
                      <a:pPr marL="0" marR="0" algn="ctr">
                        <a:lnSpc>
                          <a:spcPct val="115000"/>
                        </a:lnSpc>
                        <a:spcBef>
                          <a:spcPts val="300"/>
                        </a:spcBef>
                        <a:spcAft>
                          <a:spcPts val="300"/>
                        </a:spcAft>
                      </a:pPr>
                      <a:r>
                        <a:rPr lang="en-IN" sz="2000" b="1" dirty="0" smtClean="0">
                          <a:solidFill>
                            <a:schemeClr val="tx1"/>
                          </a:solidFill>
                        </a:rPr>
                        <a:t>(</a:t>
                      </a:r>
                      <a:r>
                        <a:rPr lang="en-IN" sz="2000" b="1" dirty="0">
                          <a:solidFill>
                            <a:schemeClr val="tx1"/>
                          </a:solidFill>
                        </a:rPr>
                        <a:t>SRS </a:t>
                      </a:r>
                      <a:r>
                        <a:rPr lang="en-IN" sz="2000" b="1" dirty="0" smtClean="0">
                          <a:solidFill>
                            <a:schemeClr val="tx1"/>
                          </a:solidFill>
                        </a:rPr>
                        <a:t>2008)</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003300"/>
                    </a:solidFill>
                  </a:tcPr>
                </a:tc>
                <a:tc>
                  <a:txBody>
                    <a:bodyPr/>
                    <a:lstStyle/>
                    <a:p>
                      <a:pPr marL="0" marR="0" algn="ctr">
                        <a:lnSpc>
                          <a:spcPct val="115000"/>
                        </a:lnSpc>
                        <a:spcBef>
                          <a:spcPts val="300"/>
                        </a:spcBef>
                        <a:spcAft>
                          <a:spcPts val="300"/>
                        </a:spcAft>
                      </a:pPr>
                      <a:r>
                        <a:rPr lang="en-IN" sz="2000" b="1" dirty="0">
                          <a:solidFill>
                            <a:schemeClr val="tx1"/>
                          </a:solidFill>
                        </a:rPr>
                        <a:t>2.1</a:t>
                      </a:r>
                      <a:endParaRPr lang="en-US" sz="2000" b="1" dirty="0">
                        <a:solidFill>
                          <a:schemeClr val="tx1"/>
                        </a:solidFill>
                        <a:latin typeface="Calibri"/>
                        <a:ea typeface="Calibri"/>
                        <a:cs typeface="Times New Roman"/>
                      </a:endParaRPr>
                    </a:p>
                  </a:txBody>
                  <a:tcPr marL="68580" marR="68580" marT="0" marB="0" anchor="ctr">
                    <a:cell3D prstMaterial="dkEdge">
                      <a:bevel prst="relaxedInset"/>
                      <a:lightRig rig="flood" dir="t"/>
                    </a:cell3D>
                    <a:solidFill>
                      <a:srgbClr val="C00000"/>
                    </a:solidFill>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838200" y="2743200"/>
            <a:ext cx="7239000" cy="1231106"/>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74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THANK YOU</a:t>
            </a:r>
            <a:endParaRPr lang="en-US" sz="74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RCH - II</a:t>
            </a:r>
            <a:endParaRPr lang="en-US" sz="32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600200"/>
            <a:ext cx="8305800" cy="4876800"/>
          </a:xfrm>
        </p:spPr>
        <p:txBody>
          <a:bodyPr/>
          <a:lstStyle/>
          <a:p>
            <a:r>
              <a:rPr lang="en-US" sz="2400" dirty="0" smtClean="0">
                <a:latin typeface="Times New Roman" pitchFamily="18" charset="0"/>
                <a:cs typeface="Times New Roman" pitchFamily="18" charset="0"/>
              </a:rPr>
              <a:t>Launched on 1</a:t>
            </a:r>
            <a:r>
              <a:rPr lang="en-US" sz="2400" baseline="30000" dirty="0" smtClean="0">
                <a:latin typeface="Times New Roman" pitchFamily="18" charset="0"/>
                <a:cs typeface="Times New Roman" pitchFamily="18" charset="0"/>
              </a:rPr>
              <a:t>st</a:t>
            </a:r>
            <a:r>
              <a:rPr lang="en-US" sz="2400" dirty="0" smtClean="0">
                <a:latin typeface="Times New Roman" pitchFamily="18" charset="0"/>
                <a:cs typeface="Times New Roman" pitchFamily="18" charset="0"/>
              </a:rPr>
              <a:t> April 2005 </a:t>
            </a: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Vision:</a:t>
            </a:r>
            <a:r>
              <a:rPr lang="en-US" sz="2400" dirty="0" smtClean="0">
                <a:latin typeface="Times New Roman" pitchFamily="18" charset="0"/>
                <a:cs typeface="Times New Roman" pitchFamily="18" charset="0"/>
              </a:rPr>
              <a:t> </a:t>
            </a:r>
          </a:p>
          <a:p>
            <a:pPr lvl="1"/>
            <a:r>
              <a:rPr lang="en-US" sz="2400" dirty="0" smtClean="0">
                <a:latin typeface="Times New Roman" pitchFamily="18" charset="0"/>
                <a:cs typeface="Times New Roman" pitchFamily="18" charset="0"/>
              </a:rPr>
              <a:t>To bring about outcomes as envisioned in the Millennium Development Goals, the National Population Policy 2000 (NPP 2000), and the National Health Policy 2002  </a:t>
            </a:r>
          </a:p>
          <a:p>
            <a:pPr lvl="1"/>
            <a:endParaRPr lang="en-US" sz="2400"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Minimizing the regional variations in the areas of RCH </a:t>
            </a:r>
          </a:p>
          <a:p>
            <a:pPr lvl="1"/>
            <a:endParaRPr lang="en-US" sz="2400" dirty="0" smtClean="0">
              <a:latin typeface="Times New Roman" pitchFamily="18" charset="0"/>
              <a:cs typeface="Times New Roman" pitchFamily="18" charset="0"/>
            </a:endParaRPr>
          </a:p>
          <a:p>
            <a:pPr lvl="1"/>
            <a:r>
              <a:rPr lang="en-US" sz="2400" dirty="0" smtClean="0">
                <a:latin typeface="Times New Roman" pitchFamily="18" charset="0"/>
                <a:cs typeface="Times New Roman" pitchFamily="18" charset="0"/>
              </a:rPr>
              <a:t>Population stabilization through an integrated,  focused, participatory </a:t>
            </a:r>
            <a:r>
              <a:rPr lang="en-US" sz="2400" dirty="0" err="1" smtClean="0">
                <a:latin typeface="Times New Roman" pitchFamily="18" charset="0"/>
                <a:cs typeface="Times New Roman" pitchFamily="18" charset="0"/>
              </a:rPr>
              <a:t>programme</a:t>
            </a:r>
            <a:endParaRPr lang="en-US" sz="2400"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pic>
        <p:nvPicPr>
          <p:cNvPr id="4" name="Picture 2" descr="http://mohfw.nic.in/RCH_logo.JPG"/>
          <p:cNvPicPr>
            <a:picLocks noChangeAspect="1" noChangeArrowheads="1"/>
          </p:cNvPicPr>
          <p:nvPr/>
        </p:nvPicPr>
        <p:blipFill>
          <a:blip r:embed="rId3"/>
          <a:srcRect/>
          <a:stretch>
            <a:fillRect/>
          </a:stretch>
        </p:blipFill>
        <p:spPr bwMode="auto">
          <a:xfrm>
            <a:off x="7086600" y="304800"/>
            <a:ext cx="1609725" cy="1571625"/>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Components of RCH-II</a:t>
            </a:r>
            <a:endParaRPr lang="en-US" dirty="0"/>
          </a:p>
        </p:txBody>
      </p:sp>
      <p:graphicFrame>
        <p:nvGraphicFramePr>
          <p:cNvPr id="5" name="Diagram 4"/>
          <p:cNvGraphicFramePr/>
          <p:nvPr/>
        </p:nvGraphicFramePr>
        <p:xfrm>
          <a:off x="381000" y="1397000"/>
          <a:ext cx="8305800" cy="5080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57400"/>
            <a:ext cx="8229600" cy="2057400"/>
          </a:xfrm>
          <a:solidFill>
            <a:srgbClr val="660033"/>
          </a:solidFill>
          <a:ln>
            <a:noFill/>
          </a:ln>
        </p:spPr>
        <p:style>
          <a:lnRef idx="0">
            <a:schemeClr val="accent4"/>
          </a:lnRef>
          <a:fillRef idx="3">
            <a:schemeClr val="accent4"/>
          </a:fillRef>
          <a:effectRef idx="3">
            <a:schemeClr val="accent4"/>
          </a:effectRef>
          <a:fontRef idx="minor">
            <a:schemeClr val="lt1"/>
          </a:fontRef>
        </p:style>
        <p:txBody>
          <a:bodyPr>
            <a:scene3d>
              <a:camera prst="orthographicFront"/>
              <a:lightRig rig="flat" dir="tl">
                <a:rot lat="0" lon="0" rev="6600000"/>
              </a:lightRig>
            </a:scene3d>
            <a:sp3d extrusionH="25400" contourW="8890">
              <a:bevelT w="38100" h="31750"/>
              <a:contourClr>
                <a:schemeClr val="accent2">
                  <a:shade val="75000"/>
                </a:schemeClr>
              </a:contourClr>
            </a:sp3d>
          </a:bodyPr>
          <a:lstStyle/>
          <a:p>
            <a:r>
              <a:rPr lang="en-US" sz="7300" dirty="0" smtClean="0">
                <a:ln w="11430"/>
                <a:solidFill>
                  <a:srgbClr val="FFFF99"/>
                </a:solidFill>
                <a:effectLst>
                  <a:outerShdw blurRad="50800" dist="39000" dir="5460000" algn="tl">
                    <a:srgbClr val="000000">
                      <a:alpha val="38000"/>
                    </a:srgbClr>
                  </a:outerShdw>
                </a:effectLst>
              </a:rPr>
              <a:t>Maternal Health</a:t>
            </a:r>
            <a:endParaRPr lang="en-US" sz="7300" dirty="0">
              <a:ln w="11430"/>
              <a:solidFill>
                <a:srgbClr val="FFFF99"/>
              </a:soli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838200"/>
          </a:xfrm>
        </p:spPr>
        <p:txBody>
          <a:bodyPr/>
          <a:lstStyle/>
          <a:p>
            <a:r>
              <a:rPr lang="en-US" sz="3200" dirty="0" smtClean="0">
                <a:latin typeface="Times New Roman" pitchFamily="18" charset="0"/>
                <a:cs typeface="Times New Roman" pitchFamily="18" charset="0"/>
              </a:rPr>
              <a:t>Maternal Health Component</a:t>
            </a:r>
            <a:endParaRPr lang="en-US" sz="3200" dirty="0">
              <a:latin typeface="Times New Roman" pitchFamily="18" charset="0"/>
              <a:cs typeface="Times New Roman" pitchFamily="18" charset="0"/>
            </a:endParaRPr>
          </a:p>
        </p:txBody>
      </p:sp>
      <p:sp>
        <p:nvSpPr>
          <p:cNvPr id="15363" name="Rectangle 3"/>
          <p:cNvSpPr>
            <a:spLocks noGrp="1" noChangeArrowheads="1"/>
          </p:cNvSpPr>
          <p:nvPr>
            <p:ph idx="1"/>
          </p:nvPr>
        </p:nvSpPr>
        <p:spPr>
          <a:xfrm>
            <a:off x="457200" y="1600200"/>
            <a:ext cx="8229600" cy="4800600"/>
          </a:xfrm>
        </p:spPr>
        <p:txBody>
          <a:bodyPr/>
          <a:lstStyle/>
          <a:p>
            <a:pPr marL="609600" indent="-609600">
              <a:buFont typeface="+mj-lt"/>
              <a:buAutoNum type="arabicPeriod"/>
            </a:pPr>
            <a:endParaRPr lang="en-US" sz="2400" dirty="0" smtClean="0">
              <a:latin typeface="Times New Roman" pitchFamily="18" charset="0"/>
              <a:cs typeface="Times New Roman" pitchFamily="18" charset="0"/>
            </a:endParaRPr>
          </a:p>
          <a:p>
            <a:pPr marL="609600" indent="-609600">
              <a:buFont typeface="+mj-lt"/>
              <a:buAutoNum type="arabicPeriod"/>
            </a:pPr>
            <a:endParaRPr lang="en-US" sz="2400" dirty="0" smtClean="0">
              <a:latin typeface="Times New Roman" pitchFamily="18" charset="0"/>
              <a:cs typeface="Times New Roman" pitchFamily="18" charset="0"/>
            </a:endParaRPr>
          </a:p>
          <a:p>
            <a:pPr marL="609600" indent="-609600">
              <a:buFont typeface="+mj-lt"/>
              <a:buAutoNum type="arabicPeriod"/>
            </a:pPr>
            <a:r>
              <a:rPr lang="en-US" sz="2400" dirty="0" smtClean="0">
                <a:latin typeface="Times New Roman" pitchFamily="18" charset="0"/>
                <a:cs typeface="Times New Roman" pitchFamily="18" charset="0"/>
              </a:rPr>
              <a:t>Essential Obstetric care</a:t>
            </a:r>
          </a:p>
          <a:p>
            <a:pPr marL="1009650" lvl="1" indent="-609600">
              <a:buFont typeface="+mj-lt"/>
              <a:buAutoNum type="arabicPeriod"/>
            </a:pPr>
            <a:endParaRPr lang="en-US" sz="2400" dirty="0" smtClean="0">
              <a:latin typeface="Times New Roman" pitchFamily="18" charset="0"/>
              <a:cs typeface="Times New Roman" pitchFamily="18" charset="0"/>
            </a:endParaRPr>
          </a:p>
          <a:p>
            <a:pPr marL="609600" indent="-609600">
              <a:buFont typeface="+mj-lt"/>
              <a:buAutoNum type="arabicPeriod"/>
            </a:pPr>
            <a:r>
              <a:rPr lang="en-US" sz="2400" dirty="0" smtClean="0">
                <a:latin typeface="Times New Roman" pitchFamily="18" charset="0"/>
                <a:cs typeface="Times New Roman" pitchFamily="18" charset="0"/>
              </a:rPr>
              <a:t>Emergency obstetric care</a:t>
            </a:r>
          </a:p>
          <a:p>
            <a:pPr marL="1009650" lvl="1" indent="-609600">
              <a:buFont typeface="+mj-lt"/>
              <a:buAutoNum type="arabicPeriod"/>
            </a:pPr>
            <a:endParaRPr lang="en-US" sz="2400" dirty="0" smtClean="0">
              <a:latin typeface="Times New Roman" pitchFamily="18" charset="0"/>
              <a:cs typeface="Times New Roman" pitchFamily="18" charset="0"/>
            </a:endParaRPr>
          </a:p>
          <a:p>
            <a:pPr marL="609600" indent="-609600">
              <a:buFont typeface="+mj-lt"/>
              <a:buAutoNum type="arabicPeriod"/>
            </a:pPr>
            <a:r>
              <a:rPr lang="en-US" sz="2400" dirty="0" smtClean="0">
                <a:latin typeface="Times New Roman" pitchFamily="18" charset="0"/>
                <a:cs typeface="Times New Roman" pitchFamily="18" charset="0"/>
              </a:rPr>
              <a:t>Safe abortion services </a:t>
            </a:r>
          </a:p>
          <a:p>
            <a:pPr marL="609600" indent="-609600">
              <a:buFont typeface="+mj-lt"/>
              <a:buAutoNum type="arabicPeriod"/>
            </a:pPr>
            <a:endParaRPr lang="en-US" sz="2400" dirty="0" smtClean="0">
              <a:latin typeface="Times New Roman" pitchFamily="18" charset="0"/>
              <a:cs typeface="Times New Roman" pitchFamily="18" charset="0"/>
            </a:endParaRPr>
          </a:p>
          <a:p>
            <a:pPr marL="609600" indent="-609600">
              <a:buFont typeface="+mj-lt"/>
              <a:buAutoNum type="arabicPeriod"/>
            </a:pPr>
            <a:r>
              <a:rPr lang="en-US" sz="2400" dirty="0" smtClean="0">
                <a:latin typeface="Times New Roman" pitchFamily="18" charset="0"/>
                <a:cs typeface="Times New Roman" pitchFamily="18" charset="0"/>
              </a:rPr>
              <a:t>Prevention  &amp; control of RTI /STDs </a:t>
            </a:r>
          </a:p>
          <a:p>
            <a:pPr marL="609600" indent="-609600">
              <a:buFont typeface="+mj-lt"/>
              <a:buAutoNum type="arabicPeriod"/>
            </a:pPr>
            <a:endParaRPr lang="en-US" sz="2400" dirty="0" smtClean="0">
              <a:latin typeface="Times New Roman" pitchFamily="18" charset="0"/>
              <a:cs typeface="Times New Roman" pitchFamily="18" charset="0"/>
            </a:endParaRPr>
          </a:p>
        </p:txBody>
      </p:sp>
      <p:pic>
        <p:nvPicPr>
          <p:cNvPr id="4" name="Picture 2" descr="http://mohfw.nic.in/RCH_logo.JPG"/>
          <p:cNvPicPr>
            <a:picLocks noChangeAspect="1" noChangeArrowheads="1"/>
          </p:cNvPicPr>
          <p:nvPr/>
        </p:nvPicPr>
        <p:blipFill>
          <a:blip r:embed="rId3"/>
          <a:srcRect/>
          <a:stretch>
            <a:fillRect/>
          </a:stretch>
        </p:blipFill>
        <p:spPr bwMode="auto">
          <a:xfrm>
            <a:off x="7239000" y="457200"/>
            <a:ext cx="1609725" cy="1571625"/>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Rectangle 2"/>
          <p:cNvSpPr>
            <a:spLocks noGrp="1" noChangeArrowheads="1"/>
          </p:cNvSpPr>
          <p:nvPr>
            <p:ph type="title"/>
          </p:nvPr>
        </p:nvSpPr>
        <p:spPr>
          <a:xfrm>
            <a:off x="609600" y="457200"/>
            <a:ext cx="8229600" cy="715962"/>
          </a:xfrm>
        </p:spPr>
        <p:txBody>
          <a:bodyPr/>
          <a:lstStyle/>
          <a:p>
            <a:r>
              <a:rPr lang="en-US" sz="3200" dirty="0" smtClean="0">
                <a:solidFill>
                  <a:srgbClr val="FF3300"/>
                </a:solidFill>
              </a:rPr>
              <a:t>“</a:t>
            </a:r>
            <a:r>
              <a:rPr lang="en-US" sz="3200" b="1" dirty="0" smtClean="0">
                <a:solidFill>
                  <a:srgbClr val="FF3300"/>
                </a:solidFill>
              </a:rPr>
              <a:t>NISHCHAY”- Pregnancy detection kit</a:t>
            </a:r>
            <a:endParaRPr lang="en-US" sz="3200" b="1" dirty="0">
              <a:solidFill>
                <a:srgbClr val="FF3300"/>
              </a:solidFill>
            </a:endParaRPr>
          </a:p>
        </p:txBody>
      </p:sp>
      <p:sp>
        <p:nvSpPr>
          <p:cNvPr id="78851" name="Rectangle 3"/>
          <p:cNvSpPr>
            <a:spLocks noGrp="1" noChangeArrowheads="1"/>
          </p:cNvSpPr>
          <p:nvPr>
            <p:ph idx="1"/>
          </p:nvPr>
        </p:nvSpPr>
        <p:spPr>
          <a:xfrm>
            <a:off x="609600" y="1676400"/>
            <a:ext cx="8305800" cy="2743200"/>
          </a:xfrm>
        </p:spPr>
        <p:txBody>
          <a:bodyPr/>
          <a:lstStyle/>
          <a:p>
            <a:r>
              <a:rPr lang="en-US" sz="2800" dirty="0" smtClean="0"/>
              <a:t>Services for early detection of pregnancy  </a:t>
            </a:r>
          </a:p>
          <a:p>
            <a:r>
              <a:rPr lang="en-US" sz="2800" dirty="0" smtClean="0"/>
              <a:t>Surveys indicate availability of pregnancy detection kits (NISHCHAY) with peripheral health functionaries </a:t>
            </a:r>
          </a:p>
          <a:p>
            <a:r>
              <a:rPr lang="en-US" sz="2800" dirty="0" smtClean="0"/>
              <a:t>ASHAs performed over 82 percent of tests themselves </a:t>
            </a:r>
            <a:endParaRPr lang="en-US" sz="2800" dirty="0" smtClean="0">
              <a:latin typeface="Times New Roman" pitchFamily="18" charset="0"/>
              <a:cs typeface="Times New Roman" pitchFamily="18" charset="0"/>
            </a:endParaRPr>
          </a:p>
        </p:txBody>
      </p:sp>
      <p:pic>
        <p:nvPicPr>
          <p:cNvPr id="507906" name="Picture 2" descr="http://www.hlfppt.org/images/nishchay.jpg"/>
          <p:cNvPicPr>
            <a:picLocks noChangeAspect="1" noChangeArrowheads="1"/>
          </p:cNvPicPr>
          <p:nvPr/>
        </p:nvPicPr>
        <p:blipFill>
          <a:blip r:embed="rId3"/>
          <a:srcRect/>
          <a:stretch>
            <a:fillRect/>
          </a:stretch>
        </p:blipFill>
        <p:spPr bwMode="auto">
          <a:xfrm>
            <a:off x="685800" y="4267200"/>
            <a:ext cx="3657600" cy="2286000"/>
          </a:xfrm>
          <a:prstGeom prst="rect">
            <a:avLst/>
          </a:prstGeom>
          <a:noFill/>
        </p:spPr>
      </p:pic>
      <p:pic>
        <p:nvPicPr>
          <p:cNvPr id="507907" name="Picture 3"/>
          <p:cNvPicPr>
            <a:picLocks noChangeAspect="1" noChangeArrowheads="1"/>
          </p:cNvPicPr>
          <p:nvPr/>
        </p:nvPicPr>
        <p:blipFill>
          <a:blip r:embed="rId4"/>
          <a:srcRect/>
          <a:stretch>
            <a:fillRect/>
          </a:stretch>
        </p:blipFill>
        <p:spPr bwMode="auto">
          <a:xfrm>
            <a:off x="0" y="152400"/>
            <a:ext cx="1104900" cy="1285875"/>
          </a:xfrm>
          <a:prstGeom prst="rect">
            <a:avLst/>
          </a:prstGeom>
          <a:noFill/>
          <a:ln w="9525">
            <a:noFill/>
            <a:miter lim="800000"/>
            <a:headEnd/>
            <a:tailEnd/>
          </a:ln>
          <a:effectLst/>
        </p:spPr>
      </p:pic>
      <p:pic>
        <p:nvPicPr>
          <p:cNvPr id="507908" name="Picture 4"/>
          <p:cNvPicPr>
            <a:picLocks noChangeAspect="1" noChangeArrowheads="1"/>
          </p:cNvPicPr>
          <p:nvPr/>
        </p:nvPicPr>
        <p:blipFill>
          <a:blip r:embed="rId5"/>
          <a:srcRect/>
          <a:stretch>
            <a:fillRect/>
          </a:stretch>
        </p:blipFill>
        <p:spPr bwMode="auto">
          <a:xfrm>
            <a:off x="4953000" y="4191000"/>
            <a:ext cx="3581400" cy="24765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a:xfrm>
            <a:off x="457200" y="76200"/>
            <a:ext cx="8229600" cy="792162"/>
          </a:xfrm>
        </p:spPr>
        <p:txBody>
          <a:bodyPr/>
          <a:lstStyle/>
          <a:p>
            <a:r>
              <a:rPr lang="en-US" sz="3200" b="1" dirty="0" smtClean="0">
                <a:solidFill>
                  <a:srgbClr val="FF0000"/>
                </a:solidFill>
              </a:rPr>
              <a:t>Skilled Birth Attendance</a:t>
            </a:r>
            <a:endParaRPr lang="en-US" sz="3200" b="1" dirty="0">
              <a:solidFill>
                <a:srgbClr val="FF0000"/>
              </a:solidFill>
            </a:endParaRPr>
          </a:p>
        </p:txBody>
      </p:sp>
      <p:sp>
        <p:nvSpPr>
          <p:cNvPr id="39939" name="Rectangle 3"/>
          <p:cNvSpPr>
            <a:spLocks noGrp="1" noChangeArrowheads="1"/>
          </p:cNvSpPr>
          <p:nvPr>
            <p:ph type="body" sz="half" idx="1"/>
          </p:nvPr>
        </p:nvSpPr>
        <p:spPr>
          <a:xfrm>
            <a:off x="457200" y="838200"/>
            <a:ext cx="7924800" cy="5562600"/>
          </a:xfrm>
        </p:spPr>
        <p:txBody>
          <a:bodyPr>
            <a:noAutofit/>
          </a:bodyPr>
          <a:lstStyle/>
          <a:p>
            <a:pPr>
              <a:buClr>
                <a:srgbClr val="000099"/>
              </a:buClr>
            </a:pPr>
            <a:endParaRPr lang="en-US" sz="2000" b="1" dirty="0" smtClean="0"/>
          </a:p>
          <a:p>
            <a:pPr>
              <a:buClr>
                <a:srgbClr val="000099"/>
              </a:buClr>
            </a:pPr>
            <a:r>
              <a:rPr lang="en-US" sz="2400" b="1" dirty="0" smtClean="0"/>
              <a:t>Skilled Birth Attendant</a:t>
            </a:r>
          </a:p>
          <a:p>
            <a:pPr lvl="1">
              <a:buClr>
                <a:schemeClr val="tx1"/>
              </a:buClr>
            </a:pPr>
            <a:r>
              <a:rPr lang="en-GB" sz="2000" dirty="0" smtClean="0"/>
              <a:t>Reorienting Medical Officers </a:t>
            </a:r>
          </a:p>
          <a:p>
            <a:pPr lvl="1">
              <a:buClr>
                <a:schemeClr val="tx1"/>
              </a:buClr>
            </a:pPr>
            <a:r>
              <a:rPr lang="en-GB" sz="2000" dirty="0" err="1" smtClean="0"/>
              <a:t>Preservice</a:t>
            </a:r>
            <a:r>
              <a:rPr lang="en-GB" sz="2000" dirty="0" smtClean="0"/>
              <a:t> &amp; </a:t>
            </a:r>
            <a:r>
              <a:rPr lang="en-GB" sz="2000" dirty="0" err="1" smtClean="0"/>
              <a:t>inservice</a:t>
            </a:r>
            <a:r>
              <a:rPr lang="en-GB" sz="2000" dirty="0" smtClean="0"/>
              <a:t> training for SNs/LHVs/ANMs</a:t>
            </a:r>
          </a:p>
          <a:p>
            <a:pPr>
              <a:buClr>
                <a:schemeClr val="tx1"/>
              </a:buClr>
            </a:pPr>
            <a:endParaRPr lang="en-US" sz="2400" b="1" dirty="0" smtClean="0"/>
          </a:p>
          <a:p>
            <a:pPr>
              <a:buClr>
                <a:schemeClr val="tx1"/>
              </a:buClr>
            </a:pPr>
            <a:r>
              <a:rPr lang="en-US" sz="2400" b="1" dirty="0" smtClean="0"/>
              <a:t>Enabling Environment</a:t>
            </a:r>
          </a:p>
          <a:p>
            <a:pPr lvl="1">
              <a:buClr>
                <a:schemeClr val="tx1"/>
              </a:buClr>
            </a:pPr>
            <a:r>
              <a:rPr lang="en-GB" sz="2000" dirty="0" err="1" smtClean="0"/>
              <a:t>Operationalising</a:t>
            </a:r>
            <a:r>
              <a:rPr lang="en-GB" sz="2000" dirty="0" smtClean="0"/>
              <a:t> SCs/ PHCs/CHCs/FRUs for skilled attendance at birth.(Enabling Environment)</a:t>
            </a:r>
          </a:p>
          <a:p>
            <a:pPr>
              <a:buClr>
                <a:schemeClr val="tx1"/>
              </a:buClr>
            </a:pPr>
            <a:endParaRPr lang="en-US" sz="2400" b="1" dirty="0" smtClean="0"/>
          </a:p>
          <a:p>
            <a:pPr>
              <a:buClr>
                <a:schemeClr val="tx1"/>
              </a:buClr>
            </a:pPr>
            <a:r>
              <a:rPr lang="en-US" sz="2400" b="1" dirty="0" smtClean="0"/>
              <a:t>Policy decisions- ANMs granted permission </a:t>
            </a:r>
          </a:p>
          <a:p>
            <a:pPr marL="933450" lvl="1" indent="-533400">
              <a:spcBef>
                <a:spcPct val="50000"/>
              </a:spcBef>
            </a:pPr>
            <a:r>
              <a:rPr lang="en-US" sz="2000" dirty="0" smtClean="0"/>
              <a:t>to use drugs for managing PPH</a:t>
            </a:r>
          </a:p>
          <a:p>
            <a:pPr marL="933450" lvl="1" indent="-533400">
              <a:spcBef>
                <a:spcPct val="50000"/>
              </a:spcBef>
            </a:pPr>
            <a:r>
              <a:rPr lang="en-US" sz="2000" dirty="0" smtClean="0"/>
              <a:t>to use drugs in emergency situations before referral</a:t>
            </a:r>
          </a:p>
          <a:p>
            <a:pPr marL="933450" lvl="1" indent="-533400">
              <a:spcBef>
                <a:spcPct val="50000"/>
              </a:spcBef>
            </a:pPr>
            <a:r>
              <a:rPr lang="en-US" sz="2000" dirty="0" smtClean="0"/>
              <a:t>to perform basic procedures at community level in emergency situations</a:t>
            </a:r>
          </a:p>
          <a:p>
            <a:pPr marL="533400" indent="-533400">
              <a:spcBef>
                <a:spcPct val="50000"/>
              </a:spcBef>
            </a:pPr>
            <a:endParaRPr lang="en-US" sz="2400" dirty="0" smtClean="0"/>
          </a:p>
          <a:p>
            <a:pPr>
              <a:buClr>
                <a:schemeClr val="tx1"/>
              </a:buClr>
            </a:pPr>
            <a:endParaRPr lang="en-GB" sz="2000" dirty="0" smtClean="0"/>
          </a:p>
          <a:p>
            <a:pPr>
              <a:buClr>
                <a:srgbClr val="000099"/>
              </a:buClr>
            </a:pPr>
            <a:endParaRPr lang="en-US" sz="2000" dirty="0"/>
          </a:p>
        </p:txBody>
      </p:sp>
      <p:pic>
        <p:nvPicPr>
          <p:cNvPr id="4" name="Picture 2" descr="http://mohfw.nic.in/RCH_logo.JPG"/>
          <p:cNvPicPr>
            <a:picLocks noChangeAspect="1" noChangeArrowheads="1"/>
          </p:cNvPicPr>
          <p:nvPr/>
        </p:nvPicPr>
        <p:blipFill>
          <a:blip r:embed="rId3"/>
          <a:srcRect/>
          <a:stretch>
            <a:fillRect/>
          </a:stretch>
        </p:blipFill>
        <p:spPr bwMode="auto">
          <a:xfrm>
            <a:off x="7315200" y="685800"/>
            <a:ext cx="1609725" cy="1571625"/>
          </a:xfrm>
          <a:prstGeom prst="rect">
            <a:avLst/>
          </a:prstGeom>
          <a:noFill/>
        </p:spPr>
      </p:pic>
    </p:spTree>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0.4|2.2|1.1"/>
</p:tagLst>
</file>

<file path=ppt/theme/theme1.xml><?xml version="1.0" encoding="utf-8"?>
<a:theme xmlns:a="http://schemas.openxmlformats.org/drawingml/2006/main" name="Stream">
  <a:themeElements>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fontScheme name="Stream">
      <a:majorFont>
        <a:latin typeface="Garamond"/>
        <a:ea typeface=""/>
        <a:cs typeface=""/>
      </a:majorFont>
      <a:minorFont>
        <a:latin typeface="Garamond"/>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Garamond" pitchFamily="18"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2400" b="0" i="0" u="none" strike="noStrike" cap="none" normalizeH="0" baseline="0" smtClean="0">
            <a:ln>
              <a:noFill/>
            </a:ln>
            <a:solidFill>
              <a:schemeClr val="tx1"/>
            </a:solidFill>
            <a:effectLst/>
            <a:latin typeface="Garamond" pitchFamily="18" charset="0"/>
          </a:defRPr>
        </a:defPPr>
      </a:lstStyle>
    </a:lnDef>
  </a:objectDefaults>
  <a:extraClrSchemeLst>
    <a:extraClrScheme>
      <a:clrScheme name="Stream 1">
        <a:dk1>
          <a:srgbClr val="000514"/>
        </a:dk1>
        <a:lt1>
          <a:srgbClr val="FFFFFF"/>
        </a:lt1>
        <a:dk2>
          <a:srgbClr val="003399"/>
        </a:dk2>
        <a:lt2>
          <a:srgbClr val="E5E5FF"/>
        </a:lt2>
        <a:accent1>
          <a:srgbClr val="0099CC"/>
        </a:accent1>
        <a:accent2>
          <a:srgbClr val="A886E0"/>
        </a:accent2>
        <a:accent3>
          <a:srgbClr val="AAADCA"/>
        </a:accent3>
        <a:accent4>
          <a:srgbClr val="DADADA"/>
        </a:accent4>
        <a:accent5>
          <a:srgbClr val="AACAE2"/>
        </a:accent5>
        <a:accent6>
          <a:srgbClr val="9879CB"/>
        </a:accent6>
        <a:hlink>
          <a:srgbClr val="FFCC00"/>
        </a:hlink>
        <a:folHlink>
          <a:srgbClr val="FFFFCC"/>
        </a:folHlink>
      </a:clrScheme>
      <a:clrMap bg1="dk2" tx1="lt1" bg2="dk1" tx2="lt2" accent1="accent1" accent2="accent2" accent3="accent3" accent4="accent4" accent5="accent5" accent6="accent6" hlink="hlink" folHlink="folHlink"/>
    </a:extraClrScheme>
    <a:extraClrScheme>
      <a:clrScheme name="Stream 2">
        <a:dk1>
          <a:srgbClr val="3E3E5C"/>
        </a:dk1>
        <a:lt1>
          <a:srgbClr val="FFFFFF"/>
        </a:lt1>
        <a:dk2>
          <a:srgbClr val="666699"/>
        </a:dk2>
        <a:lt2>
          <a:srgbClr val="DFDFE9"/>
        </a:lt2>
        <a:accent1>
          <a:srgbClr val="CC66FF"/>
        </a:accent1>
        <a:accent2>
          <a:srgbClr val="679ACD"/>
        </a:accent2>
        <a:accent3>
          <a:srgbClr val="B8B8CA"/>
        </a:accent3>
        <a:accent4>
          <a:srgbClr val="DADADA"/>
        </a:accent4>
        <a:accent5>
          <a:srgbClr val="E2B8FF"/>
        </a:accent5>
        <a:accent6>
          <a:srgbClr val="5D8BBA"/>
        </a:accent6>
        <a:hlink>
          <a:srgbClr val="CCECFF"/>
        </a:hlink>
        <a:folHlink>
          <a:srgbClr val="CCCCFF"/>
        </a:folHlink>
      </a:clrScheme>
      <a:clrMap bg1="dk2" tx1="lt1" bg2="dk1" tx2="lt2" accent1="accent1" accent2="accent2" accent3="accent3" accent4="accent4" accent5="accent5" accent6="accent6" hlink="hlink" folHlink="folHlink"/>
    </a:extraClrScheme>
    <a:extraClrScheme>
      <a:clrScheme name="Stream 3">
        <a:dk1>
          <a:srgbClr val="2A5400"/>
        </a:dk1>
        <a:lt1>
          <a:srgbClr val="FFFFFF"/>
        </a:lt1>
        <a:dk2>
          <a:srgbClr val="4A9400"/>
        </a:dk2>
        <a:lt2>
          <a:srgbClr val="BAE8BA"/>
        </a:lt2>
        <a:accent1>
          <a:srgbClr val="33CC33"/>
        </a:accent1>
        <a:accent2>
          <a:srgbClr val="99CC00"/>
        </a:accent2>
        <a:accent3>
          <a:srgbClr val="B1C8AA"/>
        </a:accent3>
        <a:accent4>
          <a:srgbClr val="DADADA"/>
        </a:accent4>
        <a:accent5>
          <a:srgbClr val="ADE2AD"/>
        </a:accent5>
        <a:accent6>
          <a:srgbClr val="8AB900"/>
        </a:accent6>
        <a:hlink>
          <a:srgbClr val="99FF33"/>
        </a:hlink>
        <a:folHlink>
          <a:srgbClr val="FFFF99"/>
        </a:folHlink>
      </a:clrScheme>
      <a:clrMap bg1="dk2" tx1="lt1" bg2="dk1" tx2="lt2" accent1="accent1" accent2="accent2" accent3="accent3" accent4="accent4" accent5="accent5" accent6="accent6" hlink="hlink" folHlink="folHlink"/>
    </a:extraClrScheme>
    <a:extraClrScheme>
      <a:clrScheme name="Stream 4">
        <a:dk1>
          <a:srgbClr val="000000"/>
        </a:dk1>
        <a:lt1>
          <a:srgbClr val="FFFFFF"/>
        </a:lt1>
        <a:dk2>
          <a:srgbClr val="51596D"/>
        </a:dk2>
        <a:lt2>
          <a:srgbClr val="DDDDDD"/>
        </a:lt2>
        <a:accent1>
          <a:srgbClr val="787E8A"/>
        </a:accent1>
        <a:accent2>
          <a:srgbClr val="339966"/>
        </a:accent2>
        <a:accent3>
          <a:srgbClr val="B3B5BA"/>
        </a:accent3>
        <a:accent4>
          <a:srgbClr val="DADADA"/>
        </a:accent4>
        <a:accent5>
          <a:srgbClr val="BEC0C4"/>
        </a:accent5>
        <a:accent6>
          <a:srgbClr val="2D8A5C"/>
        </a:accent6>
        <a:hlink>
          <a:srgbClr val="00FFFF"/>
        </a:hlink>
        <a:folHlink>
          <a:srgbClr val="74B6D0"/>
        </a:folHlink>
      </a:clrScheme>
      <a:clrMap bg1="dk2" tx1="lt1" bg2="dk1" tx2="lt2" accent1="accent1" accent2="accent2" accent3="accent3" accent4="accent4" accent5="accent5" accent6="accent6" hlink="hlink" folHlink="folHlink"/>
    </a:extraClrScheme>
    <a:extraClrScheme>
      <a:clrScheme name="Stream 5">
        <a:dk1>
          <a:srgbClr val="5C1F00"/>
        </a:dk1>
        <a:lt1>
          <a:srgbClr val="FFFFFF"/>
        </a:lt1>
        <a:dk2>
          <a:srgbClr val="8C0000"/>
        </a:dk2>
        <a:lt2>
          <a:srgbClr val="DFD293"/>
        </a:lt2>
        <a:accent1>
          <a:srgbClr val="FF6845"/>
        </a:accent1>
        <a:accent2>
          <a:srgbClr val="BE7960"/>
        </a:accent2>
        <a:accent3>
          <a:srgbClr val="C5AAAA"/>
        </a:accent3>
        <a:accent4>
          <a:srgbClr val="DADADA"/>
        </a:accent4>
        <a:accent5>
          <a:srgbClr val="FFB9B0"/>
        </a:accent5>
        <a:accent6>
          <a:srgbClr val="AC6D56"/>
        </a:accent6>
        <a:hlink>
          <a:srgbClr val="FFFFCC"/>
        </a:hlink>
        <a:folHlink>
          <a:srgbClr val="FFCC00"/>
        </a:folHlink>
      </a:clrScheme>
      <a:clrMap bg1="dk2" tx1="lt1" bg2="dk1" tx2="lt2" accent1="accent1" accent2="accent2" accent3="accent3" accent4="accent4" accent5="accent5" accent6="accent6" hlink="hlink" folHlink="folHlink"/>
    </a:extraClrScheme>
    <a:extraClrScheme>
      <a:clrScheme name="Stream 6">
        <a:dk1>
          <a:srgbClr val="5E4444"/>
        </a:dk1>
        <a:lt1>
          <a:srgbClr val="F7F3F3"/>
        </a:lt1>
        <a:dk2>
          <a:srgbClr val="8A6362"/>
        </a:dk2>
        <a:lt2>
          <a:srgbClr val="D8C1BA"/>
        </a:lt2>
        <a:accent1>
          <a:srgbClr val="CC6600"/>
        </a:accent1>
        <a:accent2>
          <a:srgbClr val="C16059"/>
        </a:accent2>
        <a:accent3>
          <a:srgbClr val="C4B7B7"/>
        </a:accent3>
        <a:accent4>
          <a:srgbClr val="D3D0D0"/>
        </a:accent4>
        <a:accent5>
          <a:srgbClr val="E2B8AA"/>
        </a:accent5>
        <a:accent6>
          <a:srgbClr val="AF5650"/>
        </a:accent6>
        <a:hlink>
          <a:srgbClr val="FFCC00"/>
        </a:hlink>
        <a:folHlink>
          <a:srgbClr val="CBB557"/>
        </a:folHlink>
      </a:clrScheme>
      <a:clrMap bg1="dk2" tx1="lt1" bg2="dk1" tx2="lt2" accent1="accent1" accent2="accent2" accent3="accent3" accent4="accent4" accent5="accent5" accent6="accent6" hlink="hlink" folHlink="folHlink"/>
    </a:extraClrScheme>
    <a:extraClrScheme>
      <a:clrScheme name="Stream 7">
        <a:dk1>
          <a:srgbClr val="7F6737"/>
        </a:dk1>
        <a:lt1>
          <a:srgbClr val="FFFFFF"/>
        </a:lt1>
        <a:dk2>
          <a:srgbClr val="BFA673"/>
        </a:dk2>
        <a:lt2>
          <a:srgbClr val="E6E3AA"/>
        </a:lt2>
        <a:accent1>
          <a:srgbClr val="FFCC00"/>
        </a:accent1>
        <a:accent2>
          <a:srgbClr val="808000"/>
        </a:accent2>
        <a:accent3>
          <a:srgbClr val="DCD0BC"/>
        </a:accent3>
        <a:accent4>
          <a:srgbClr val="DADADA"/>
        </a:accent4>
        <a:accent5>
          <a:srgbClr val="FFE2AA"/>
        </a:accent5>
        <a:accent6>
          <a:srgbClr val="737300"/>
        </a:accent6>
        <a:hlink>
          <a:srgbClr val="784700"/>
        </a:hlink>
        <a:folHlink>
          <a:srgbClr val="9A7200"/>
        </a:folHlink>
      </a:clrScheme>
      <a:clrMap bg1="dk2" tx1="lt1" bg2="dk1" tx2="lt2" accent1="accent1" accent2="accent2" accent3="accent3" accent4="accent4" accent5="accent5" accent6="accent6" hlink="hlink" folHlink="folHlink"/>
    </a:extraClrScheme>
    <a:extraClrScheme>
      <a:clrScheme name="Stream 8">
        <a:dk1>
          <a:srgbClr val="4B2500"/>
        </a:dk1>
        <a:lt1>
          <a:srgbClr val="F9F0D3"/>
        </a:lt1>
        <a:dk2>
          <a:srgbClr val="A69564"/>
        </a:dk2>
        <a:lt2>
          <a:srgbClr val="EFDEAF"/>
        </a:lt2>
        <a:accent1>
          <a:srgbClr val="FFFFE3"/>
        </a:accent1>
        <a:accent2>
          <a:srgbClr val="BFBFA7"/>
        </a:accent2>
        <a:accent3>
          <a:srgbClr val="FBF6E6"/>
        </a:accent3>
        <a:accent4>
          <a:srgbClr val="3F1E00"/>
        </a:accent4>
        <a:accent5>
          <a:srgbClr val="FFFFEF"/>
        </a:accent5>
        <a:accent6>
          <a:srgbClr val="ADAD97"/>
        </a:accent6>
        <a:hlink>
          <a:srgbClr val="7B6D47"/>
        </a:hlink>
        <a:folHlink>
          <a:srgbClr val="A99D2F"/>
        </a:folHlink>
      </a:clrScheme>
      <a:clrMap bg1="lt1" tx1="dk1" bg2="lt2" tx2="dk2" accent1="accent1" accent2="accent2" accent3="accent3" accent4="accent4" accent5="accent5" accent6="accent6" hlink="hlink" folHlink="folHlink"/>
    </a:extraClrScheme>
    <a:extraClrScheme>
      <a:clrScheme name="Stream 9">
        <a:dk1>
          <a:srgbClr val="000000"/>
        </a:dk1>
        <a:lt1>
          <a:srgbClr val="FFFFFF"/>
        </a:lt1>
        <a:dk2>
          <a:srgbClr val="000000"/>
        </a:dk2>
        <a:lt2>
          <a:srgbClr val="808080"/>
        </a:lt2>
        <a:accent1>
          <a:srgbClr val="CCECFF"/>
        </a:accent1>
        <a:accent2>
          <a:srgbClr val="333399"/>
        </a:accent2>
        <a:accent3>
          <a:srgbClr val="FFFFFF"/>
        </a:accent3>
        <a:accent4>
          <a:srgbClr val="000000"/>
        </a:accent4>
        <a:accent5>
          <a:srgbClr val="E2F4FF"/>
        </a:accent5>
        <a:accent6>
          <a:srgbClr val="2D2D8A"/>
        </a:accent6>
        <a:hlink>
          <a:srgbClr val="6600FF"/>
        </a:hlink>
        <a:folHlink>
          <a:srgbClr val="00990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cohort studieshv</Template>
  <TotalTime>2873</TotalTime>
  <Words>3361</Words>
  <Application>Microsoft Office PowerPoint</Application>
  <PresentationFormat>On-screen Show (4:3)</PresentationFormat>
  <Paragraphs>487</Paragraphs>
  <Slides>31</Slides>
  <Notes>31</Notes>
  <HiddenSlides>1</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Stream</vt:lpstr>
      <vt:lpstr>Reproductive and Child Health Phase II  (RCH-II)</vt:lpstr>
      <vt:lpstr>Situation in India</vt:lpstr>
      <vt:lpstr>Milestones in MCH care</vt:lpstr>
      <vt:lpstr>RCH - II</vt:lpstr>
      <vt:lpstr>Components of RCH-II</vt:lpstr>
      <vt:lpstr>Maternal Health</vt:lpstr>
      <vt:lpstr>Maternal Health Component</vt:lpstr>
      <vt:lpstr>“NISHCHAY”- Pregnancy detection kit</vt:lpstr>
      <vt:lpstr>Skilled Birth Attendance</vt:lpstr>
      <vt:lpstr>24×7 Hours PHCs &amp; CHCs </vt:lpstr>
      <vt:lpstr>Operationalisation of FRUs</vt:lpstr>
      <vt:lpstr>Strengthening referral System</vt:lpstr>
      <vt:lpstr>New initiatives  taken under RCH II </vt:lpstr>
      <vt:lpstr>Janani Suraksha Yojana</vt:lpstr>
      <vt:lpstr>Safe Abortion Services</vt:lpstr>
      <vt:lpstr>Slide 16</vt:lpstr>
      <vt:lpstr>Neonatal &amp; Child Health component</vt:lpstr>
      <vt:lpstr>Slide 18</vt:lpstr>
      <vt:lpstr>“Navjaat Shishu Suraksha Karyakram”</vt:lpstr>
      <vt:lpstr>Child health cont…</vt:lpstr>
      <vt:lpstr>Slide 21</vt:lpstr>
      <vt:lpstr>New Interventions in Family Planning (GOI) </vt:lpstr>
      <vt:lpstr>Infertility management </vt:lpstr>
      <vt:lpstr>Slide 24</vt:lpstr>
      <vt:lpstr>Slide 25</vt:lpstr>
      <vt:lpstr>Slide 26</vt:lpstr>
      <vt:lpstr>ARSH : Progress so far</vt:lpstr>
      <vt:lpstr>Achievements so far …</vt:lpstr>
      <vt:lpstr>Achievements so far …</vt:lpstr>
      <vt:lpstr>RCH II Goal Indicators</vt:lpstr>
      <vt:lpstr>Slide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Reproductive and Child Health (RCH-II)</dc:title>
  <dc:creator/>
  <cp:lastModifiedBy>Rakesh</cp:lastModifiedBy>
  <cp:revision>413</cp:revision>
  <dcterms:created xsi:type="dcterms:W3CDTF">2006-08-16T00:00:00Z</dcterms:created>
  <dcterms:modified xsi:type="dcterms:W3CDTF">2009-12-20T21:36:27Z</dcterms:modified>
</cp:coreProperties>
</file>